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147470443" r:id="rId3"/>
    <p:sldId id="2147470444" r:id="rId4"/>
    <p:sldId id="258" r:id="rId5"/>
    <p:sldId id="2147470424" r:id="rId6"/>
    <p:sldId id="2147470420" r:id="rId7"/>
    <p:sldId id="2147470421" r:id="rId8"/>
    <p:sldId id="2147470417"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101BF1-487D-48F3-B995-6452AC29BEB9}" type="datetimeFigureOut">
              <a:rPr lang="ru-RU" smtClean="0"/>
              <a:t>18.10.2023</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D7F9C6-B390-4590-B907-7289F41FC653}" type="slidenum">
              <a:rPr lang="ru-RU" smtClean="0"/>
              <a:t>‹#›</a:t>
            </a:fld>
            <a:endParaRPr lang="ru-RU"/>
          </a:p>
        </p:txBody>
      </p:sp>
    </p:spTree>
    <p:extLst>
      <p:ext uri="{BB962C8B-B14F-4D97-AF65-F5344CB8AC3E}">
        <p14:creationId xmlns:p14="http://schemas.microsoft.com/office/powerpoint/2010/main" val="3851955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consultantplus://offline/ref=BE580A6EA31F7670BF00D08572932389B4A860A74C967388BB49D9B211AD378992542F7244038F51B621869017D7FC64967B38E9A52CF80C2C4AI" TargetMode="External"/><Relationship Id="rId7" Type="http://schemas.openxmlformats.org/officeDocument/2006/relationships/hyperlink" Target="consultantplus://offline/ref=BE580A6EA31F7670BF00D08572932389B3AC62A2449D7388BB49D9B211AD378992542F7244038F51B621869017D7FC64967B38E9A52CF80C2C4AI"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consultantplus://offline/ref=BE580A6EA31F7670BF00D08572932389B3AD65A54B987388BB49D9B211AD378992542F7244038F51B621869017D7FC64967B38E9A52CF80C2C4AI" TargetMode="External"/><Relationship Id="rId5" Type="http://schemas.openxmlformats.org/officeDocument/2006/relationships/hyperlink" Target="consultantplus://offline/ref=BE580A6EA31F7670BF00D08572932389B4AB69A54B997388BB49D9B211AD378992542F7244038F51B621869017D7FC64967B38E9A52CF80C2C4AI" TargetMode="External"/><Relationship Id="rId4" Type="http://schemas.openxmlformats.org/officeDocument/2006/relationships/hyperlink" Target="consultantplus://offline/ref=BE580A6EA31F7670BF00D08572932389B4AB64A34D997388BB49D9B211AD378992542F7244038F51B621869017D7FC64967B38E9A52CF80C2C4AI"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baseline="0" dirty="0"/>
              <a:t>Федеральные льготники получают лекарства из перечня ОНЛП (обеспечение необходимыми лекарственными препаратами), которые закупаются в субъекте РФ за счет средств федерального бюджета.</a:t>
            </a:r>
            <a:r>
              <a:rPr lang="en-US" baseline="0" dirty="0"/>
              <a:t> </a:t>
            </a:r>
            <a:r>
              <a:rPr lang="ru-RU" baseline="0" dirty="0"/>
              <a:t>Перечень ОНЛП, действующий в 2020 году содержится в Приложении 2 Распоряжения Правительства РФ от 12.10.2019 № 2406-р «Об утверждении перечня жизненно необходимых и важнейших лекарственных препаратов на 2020 год, а также перечней лекарственных препаратов для медицинского применения и минимального ассортимента лекарственных препаратов, необходимых для оказания медицинской помощи».</a:t>
            </a:r>
          </a:p>
          <a:p>
            <a:r>
              <a:rPr lang="ru-RU" baseline="0" dirty="0"/>
              <a:t>Региональные льготники получают лекарства из перечня РЛО (региональное льготное обеспечение, перечень может ссылаться на ЖНВЛП или регион имеет свой перечень), которые закупаются в субъекте РФ за счет средств регионального бюджета. С 2019 года перечень РЛО приравнивается к перечню ЖНВЛП за вычетом инъекционных лекарственных форм (согласно Программе государственных гарантий, утвержденной Постановлением Правительства РФ от 07.12.2019 N 1610 «О Программе государственных гарантий бесплатного оказания гражданам медицинской помощи на 2020 год и на плановый период 2021 и 2022 годов»)</a:t>
            </a:r>
            <a:r>
              <a:rPr lang="en-US" baseline="0" dirty="0"/>
              <a:t>/</a:t>
            </a:r>
          </a:p>
          <a:p>
            <a:r>
              <a:rPr lang="ru-RU" baseline="0" dirty="0"/>
              <a:t>С 2020 года выделены федеральные субсидии и дополнительно региональные бюджеты для вторичной профилактики ряда сердечно-сосудистых заболеваний. В рамках новой программы пациенты после перенесенного острого нарушения мозгового кровообращения, инфаркта, сердечно-сосудистых операций могут получать бесплатно лекарственные препараты (перечень Программы содержит 23 МНН).</a:t>
            </a:r>
          </a:p>
          <a:p>
            <a:r>
              <a:rPr lang="ru-RU" baseline="0" dirty="0" err="1"/>
              <a:t>Ксарелто</a:t>
            </a:r>
            <a:r>
              <a:rPr lang="ru-RU" baseline="0" dirty="0"/>
              <a:t> (</a:t>
            </a:r>
            <a:r>
              <a:rPr lang="ru-RU" baseline="0" dirty="0" err="1"/>
              <a:t>ривароксабан</a:t>
            </a:r>
            <a:r>
              <a:rPr lang="ru-RU" baseline="0" dirty="0"/>
              <a:t>) включен во все 3 перечня препаратов для льготного лекарственного обеспечения.</a:t>
            </a:r>
          </a:p>
          <a:p>
            <a:endParaRPr lang="ru-RU" baseline="0" dirty="0"/>
          </a:p>
          <a:p>
            <a:pPr algn="ctr"/>
            <a:r>
              <a:rPr lang="ru-RU" sz="1800" b="1" dirty="0">
                <a:effectLst/>
                <a:latin typeface="Calibri" panose="020F0502020204030204" pitchFamily="34" charset="0"/>
                <a:ea typeface="Times New Roman" panose="02020603050405020304" pitchFamily="18" charset="0"/>
              </a:rPr>
              <a:t>РАСПОРЯЖЕНИЕ</a:t>
            </a:r>
          </a:p>
          <a:p>
            <a:pPr algn="ctr"/>
            <a:r>
              <a:rPr lang="ru-RU" sz="1800" b="1" dirty="0">
                <a:effectLst/>
                <a:latin typeface="Calibri" panose="020F0502020204030204" pitchFamily="34" charset="0"/>
                <a:ea typeface="Times New Roman" panose="02020603050405020304" pitchFamily="18" charset="0"/>
              </a:rPr>
              <a:t>от 12 октября 2019 г. N 2406-р</a:t>
            </a:r>
          </a:p>
          <a:p>
            <a:pPr>
              <a:lnSpc>
                <a:spcPct val="115000"/>
              </a:lnSpc>
              <a:spcAft>
                <a:spcPts val="5"/>
              </a:spcAft>
            </a:pPr>
            <a:r>
              <a:rPr lang="ru-RU"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spcAft>
                <a:spcPts val="5"/>
              </a:spcAft>
            </a:pPr>
            <a:r>
              <a:rPr lang="ru-RU"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spcAft>
                <a:spcPts val="5"/>
              </a:spcAft>
            </a:pPr>
            <a:r>
              <a:rPr lang="ru-RU" sz="1800" dirty="0">
                <a:effectLst/>
                <a:latin typeface="Calibri" panose="020F0502020204030204" pitchFamily="34" charset="0"/>
                <a:ea typeface="Calibri" panose="020F0502020204030204" pitchFamily="34" charset="0"/>
                <a:cs typeface="Times New Roman" panose="02020603050405020304" pitchFamily="18" charset="0"/>
              </a:rPr>
              <a:t> </a:t>
            </a:r>
          </a:p>
          <a:p>
            <a:pPr algn="ctr"/>
            <a:r>
              <a:rPr lang="ru-RU" sz="1800" dirty="0">
                <a:solidFill>
                  <a:srgbClr val="392C69"/>
                </a:solidFill>
                <a:effectLst/>
                <a:latin typeface="Calibri" panose="020F0502020204030204" pitchFamily="34" charset="0"/>
                <a:ea typeface="Times New Roman" panose="02020603050405020304" pitchFamily="18" charset="0"/>
              </a:rPr>
              <a:t>Список изменяющих документов</a:t>
            </a:r>
            <a:endParaRPr lang="ru-RU" sz="1800" dirty="0">
              <a:effectLst/>
              <a:latin typeface="Calibri" panose="020F0502020204030204" pitchFamily="34" charset="0"/>
              <a:ea typeface="Times New Roman" panose="02020603050405020304" pitchFamily="18" charset="0"/>
            </a:endParaRPr>
          </a:p>
          <a:p>
            <a:pPr algn="ctr"/>
            <a:r>
              <a:rPr lang="ru-RU" sz="1800" dirty="0">
                <a:solidFill>
                  <a:srgbClr val="392C69"/>
                </a:solidFill>
                <a:effectLst/>
                <a:latin typeface="Calibri" panose="020F0502020204030204" pitchFamily="34" charset="0"/>
                <a:ea typeface="Times New Roman" panose="02020603050405020304" pitchFamily="18" charset="0"/>
              </a:rPr>
              <a:t>(в ред. распоряжений Правительства РФ от 26.04.2020 </a:t>
            </a:r>
            <a:r>
              <a:rPr lang="ru-RU" sz="1800" u="none" strike="noStrike" dirty="0">
                <a:solidFill>
                  <a:srgbClr val="0000FF"/>
                </a:solidFill>
                <a:effectLst/>
                <a:latin typeface="Calibri" panose="020F0502020204030204" pitchFamily="34" charset="0"/>
                <a:ea typeface="Times New Roman" panose="02020603050405020304" pitchFamily="18" charset="0"/>
                <a:hlinkClick r:id="rId3"/>
              </a:rPr>
              <a:t>N 1142-р</a:t>
            </a:r>
            <a:r>
              <a:rPr lang="ru-RU" sz="1800" dirty="0">
                <a:solidFill>
                  <a:srgbClr val="392C69"/>
                </a:solidFill>
                <a:effectLst/>
                <a:latin typeface="Calibri" panose="020F0502020204030204" pitchFamily="34" charset="0"/>
                <a:ea typeface="Times New Roman" panose="02020603050405020304" pitchFamily="18" charset="0"/>
              </a:rPr>
              <a:t>,</a:t>
            </a:r>
            <a:endParaRPr lang="ru-RU" sz="1800" dirty="0">
              <a:effectLst/>
              <a:latin typeface="Calibri" panose="020F0502020204030204" pitchFamily="34" charset="0"/>
              <a:ea typeface="Times New Roman" panose="02020603050405020304" pitchFamily="18" charset="0"/>
            </a:endParaRPr>
          </a:p>
          <a:p>
            <a:pPr algn="ctr"/>
            <a:r>
              <a:rPr lang="ru-RU" sz="1800" dirty="0">
                <a:solidFill>
                  <a:srgbClr val="392C69"/>
                </a:solidFill>
                <a:effectLst/>
                <a:latin typeface="Calibri" panose="020F0502020204030204" pitchFamily="34" charset="0"/>
                <a:ea typeface="Times New Roman" panose="02020603050405020304" pitchFamily="18" charset="0"/>
              </a:rPr>
              <a:t>от 12.10.2020 </a:t>
            </a:r>
            <a:r>
              <a:rPr lang="ru-RU" sz="1800" u="none" strike="noStrike" dirty="0">
                <a:solidFill>
                  <a:srgbClr val="0000FF"/>
                </a:solidFill>
                <a:effectLst/>
                <a:latin typeface="Calibri" panose="020F0502020204030204" pitchFamily="34" charset="0"/>
                <a:ea typeface="Times New Roman" panose="02020603050405020304" pitchFamily="18" charset="0"/>
                <a:hlinkClick r:id="rId4"/>
              </a:rPr>
              <a:t>N 2626-р</a:t>
            </a:r>
            <a:r>
              <a:rPr lang="ru-RU" sz="1800" dirty="0">
                <a:solidFill>
                  <a:srgbClr val="392C69"/>
                </a:solidFill>
                <a:effectLst/>
                <a:latin typeface="Calibri" panose="020F0502020204030204" pitchFamily="34" charset="0"/>
                <a:ea typeface="Times New Roman" panose="02020603050405020304" pitchFamily="18" charset="0"/>
              </a:rPr>
              <a:t>, от 23.11.2020 </a:t>
            </a:r>
            <a:r>
              <a:rPr lang="ru-RU" sz="1800" u="none" strike="noStrike" dirty="0">
                <a:solidFill>
                  <a:srgbClr val="0000FF"/>
                </a:solidFill>
                <a:effectLst/>
                <a:latin typeface="Calibri" panose="020F0502020204030204" pitchFamily="34" charset="0"/>
                <a:ea typeface="Times New Roman" panose="02020603050405020304" pitchFamily="18" charset="0"/>
                <a:hlinkClick r:id="rId5"/>
              </a:rPr>
              <a:t>N 3073-р</a:t>
            </a:r>
            <a:r>
              <a:rPr lang="ru-RU" sz="1800" dirty="0">
                <a:solidFill>
                  <a:srgbClr val="392C69"/>
                </a:solidFill>
                <a:effectLst/>
                <a:latin typeface="Calibri" panose="020F0502020204030204" pitchFamily="34" charset="0"/>
                <a:ea typeface="Times New Roman" panose="02020603050405020304" pitchFamily="18" charset="0"/>
              </a:rPr>
              <a:t>, от 23.12.2021 </a:t>
            </a:r>
            <a:r>
              <a:rPr lang="ru-RU" sz="1800" u="none" strike="noStrike" dirty="0">
                <a:solidFill>
                  <a:srgbClr val="0000FF"/>
                </a:solidFill>
                <a:effectLst/>
                <a:latin typeface="Calibri" panose="020F0502020204030204" pitchFamily="34" charset="0"/>
                <a:ea typeface="Times New Roman" panose="02020603050405020304" pitchFamily="18" charset="0"/>
                <a:hlinkClick r:id="rId6"/>
              </a:rPr>
              <a:t>N 3781-р</a:t>
            </a:r>
            <a:r>
              <a:rPr lang="ru-RU" sz="1800" dirty="0">
                <a:solidFill>
                  <a:srgbClr val="392C69"/>
                </a:solidFill>
                <a:effectLst/>
                <a:latin typeface="Calibri" panose="020F0502020204030204" pitchFamily="34" charset="0"/>
                <a:ea typeface="Times New Roman" panose="02020603050405020304" pitchFamily="18" charset="0"/>
              </a:rPr>
              <a:t>,</a:t>
            </a:r>
            <a:endParaRPr lang="ru-RU" sz="1800" dirty="0">
              <a:effectLst/>
              <a:latin typeface="Calibri" panose="020F0502020204030204" pitchFamily="34" charset="0"/>
              <a:ea typeface="Times New Roman" panose="02020603050405020304" pitchFamily="18" charset="0"/>
            </a:endParaRPr>
          </a:p>
          <a:p>
            <a:pPr algn="ctr"/>
            <a:r>
              <a:rPr lang="ru-RU" sz="1800" dirty="0">
                <a:solidFill>
                  <a:srgbClr val="392C69"/>
                </a:solidFill>
                <a:effectLst/>
                <a:latin typeface="Calibri" panose="020F0502020204030204" pitchFamily="34" charset="0"/>
                <a:ea typeface="Times New Roman" panose="02020603050405020304" pitchFamily="18" charset="0"/>
              </a:rPr>
              <a:t>от 30.03.2022 </a:t>
            </a:r>
            <a:r>
              <a:rPr lang="ru-RU" sz="1800" u="none" strike="noStrike" dirty="0">
                <a:solidFill>
                  <a:srgbClr val="0000FF"/>
                </a:solidFill>
                <a:effectLst/>
                <a:latin typeface="Calibri" panose="020F0502020204030204" pitchFamily="34" charset="0"/>
                <a:ea typeface="Times New Roman" panose="02020603050405020304" pitchFamily="18" charset="0"/>
                <a:hlinkClick r:id="rId7"/>
              </a:rPr>
              <a:t>N 660-р</a:t>
            </a:r>
            <a:r>
              <a:rPr lang="ru-RU" sz="1800" dirty="0">
                <a:solidFill>
                  <a:srgbClr val="392C69"/>
                </a:solidFill>
                <a:effectLst/>
                <a:latin typeface="Calibri" panose="020F0502020204030204" pitchFamily="34" charset="0"/>
                <a:ea typeface="Times New Roman" panose="02020603050405020304" pitchFamily="18" charset="0"/>
              </a:rPr>
              <a:t>)</a:t>
            </a:r>
          </a:p>
          <a:p>
            <a:pPr algn="ctr"/>
            <a:endParaRPr lang="ru-RU" sz="1800" dirty="0">
              <a:solidFill>
                <a:srgbClr val="392C69"/>
              </a:solidFill>
              <a:effectLst/>
              <a:latin typeface="Calibri" panose="020F0502020204030204" pitchFamily="34" charset="0"/>
              <a:ea typeface="Times New Roman" panose="02020603050405020304" pitchFamily="18" charset="0"/>
            </a:endParaRPr>
          </a:p>
          <a:p>
            <a:pPr algn="ctr"/>
            <a:endParaRPr lang="ru-RU" sz="1800" dirty="0">
              <a:solidFill>
                <a:srgbClr val="392C69"/>
              </a:solidFill>
              <a:effectLst/>
              <a:latin typeface="Calibri" panose="020F0502020204030204" pitchFamily="34"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ru-RU" sz="2800" b="0" i="0" dirty="0">
                <a:solidFill>
                  <a:srgbClr val="363532"/>
                </a:solidFill>
                <a:effectLst/>
                <a:latin typeface="gerbera_medium"/>
              </a:rPr>
              <a:t>Постановление Правительства Московской области от 29.12.2021 № 1517/45 "О Московской областной программе государственных гарантий бесплатного оказания гражданам медицинской помощи на 2022 год и на плановый период 2023 и 2024 годов"</a:t>
            </a:r>
          </a:p>
          <a:p>
            <a:pPr algn="l"/>
            <a:r>
              <a:rPr lang="ru-RU" sz="2800" b="0" i="0" dirty="0">
                <a:solidFill>
                  <a:srgbClr val="000000"/>
                </a:solidFill>
                <a:effectLst/>
                <a:latin typeface="PT Sans" panose="020B0503020203020204" pitchFamily="34" charset="-52"/>
              </a:rPr>
              <a:t>Приказ Министерства здравоохранения Российской Федерации от 29.09.2022 № 639н "Об утверждении перечня лекарственных препаратов для медицинского применения в целях обеспечения в амбулаторных условиях лиц, находящихся под диспансерным наблюдением, которые перенесли острое нарушение мозгового кровообращения, инфаркт миокарда, а также которым выполнены аортокоронарное шунтирование, ангиопластика коронарных артерий со </a:t>
            </a:r>
            <a:r>
              <a:rPr lang="ru-RU" sz="2800" b="0" i="0" dirty="0" err="1">
                <a:solidFill>
                  <a:srgbClr val="000000"/>
                </a:solidFill>
                <a:effectLst/>
                <a:latin typeface="PT Sans" panose="020B0503020203020204" pitchFamily="34" charset="-52"/>
              </a:rPr>
              <a:t>стентированием</a:t>
            </a:r>
            <a:r>
              <a:rPr lang="ru-RU" sz="2800" b="0" i="0" dirty="0">
                <a:solidFill>
                  <a:srgbClr val="000000"/>
                </a:solidFill>
                <a:effectLst/>
                <a:latin typeface="PT Sans" panose="020B0503020203020204" pitchFamily="34" charset="-52"/>
              </a:rPr>
              <a:t> и </a:t>
            </a:r>
            <a:r>
              <a:rPr lang="ru-RU" sz="2800" b="0" i="0" dirty="0" err="1">
                <a:solidFill>
                  <a:srgbClr val="000000"/>
                </a:solidFill>
                <a:effectLst/>
                <a:latin typeface="PT Sans" panose="020B0503020203020204" pitchFamily="34" charset="-52"/>
              </a:rPr>
              <a:t>катетерная</a:t>
            </a:r>
            <a:r>
              <a:rPr lang="ru-RU" sz="2800" b="0" i="0" dirty="0">
                <a:solidFill>
                  <a:srgbClr val="000000"/>
                </a:solidFill>
                <a:effectLst/>
                <a:latin typeface="PT Sans" panose="020B0503020203020204" pitchFamily="34" charset="-52"/>
              </a:rPr>
              <a:t> абляция по поводу сердечно-сосудистых заболеваний, в течение 2 лет с даты постановки диагноза и (или) выполнения хирургического вмешательства"</a:t>
            </a:r>
          </a:p>
          <a:p>
            <a:r>
              <a:rPr lang="ru-RU" sz="2800" b="0" i="0" dirty="0">
                <a:solidFill>
                  <a:srgbClr val="000000"/>
                </a:solidFill>
                <a:effectLst/>
                <a:latin typeface="PT Sans" panose="020B0503020203020204" pitchFamily="34" charset="-52"/>
              </a:rPr>
              <a:t>(Зарегистрирован 27.10.2022 № 70725)</a:t>
            </a:r>
            <a:endParaRPr lang="ru-RU" sz="1800" dirty="0">
              <a:effectLst/>
              <a:latin typeface="Calibri" panose="020F0502020204030204" pitchFamily="34" charset="0"/>
              <a:ea typeface="Times New Roman" panose="02020603050405020304" pitchFamily="18" charset="0"/>
            </a:endParaRPr>
          </a:p>
          <a:p>
            <a:pPr>
              <a:lnSpc>
                <a:spcPct val="115000"/>
              </a:lnSpc>
              <a:spcAft>
                <a:spcPts val="5"/>
              </a:spcAft>
            </a:pPr>
            <a:r>
              <a:rPr lang="ru-RU" sz="1800" dirty="0">
                <a:effectLst/>
                <a:latin typeface="Calibri" panose="020F0502020204030204" pitchFamily="34" charset="0"/>
                <a:ea typeface="Calibri" panose="020F0502020204030204" pitchFamily="34" charset="0"/>
                <a:cs typeface="Times New Roman" panose="02020603050405020304" pitchFamily="18" charset="0"/>
              </a:rPr>
              <a:t> </a:t>
            </a:r>
          </a:p>
          <a:p>
            <a:endParaRPr lang="ru-RU" baseline="0" dirty="0"/>
          </a:p>
          <a:p>
            <a:endParaRPr lang="ru-RU" baseline="0" dirty="0"/>
          </a:p>
          <a:p>
            <a:endParaRPr lang="ru-RU" baseline="0" dirty="0"/>
          </a:p>
          <a:p>
            <a:endParaRPr lang="ru-RU" baseline="0"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50000"/>
              </a:spcBef>
              <a:spcAft>
                <a:spcPct val="0"/>
              </a:spcAft>
              <a:buClrTx/>
              <a:buSzTx/>
              <a:buFontTx/>
              <a:buNone/>
              <a:tabLst/>
              <a:defRPr/>
            </a:pPr>
            <a:fld id="{4FE12A04-9E3C-4CA4-8E37-57D068AB06B1}" type="slidenum">
              <a:rPr kumimoji="0" lang="en-GB"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50000"/>
                </a:spcBef>
                <a:spcAft>
                  <a:spcPct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834985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7D28FC27-560A-4B43-923A-3B767F52FDDF}" type="slidenum">
              <a:rPr lang="ru-RU" smtClean="0"/>
              <a:t>5</a:t>
            </a:fld>
            <a:endParaRPr lang="ru-RU"/>
          </a:p>
        </p:txBody>
      </p:sp>
    </p:spTree>
    <p:extLst>
      <p:ext uri="{BB962C8B-B14F-4D97-AF65-F5344CB8AC3E}">
        <p14:creationId xmlns:p14="http://schemas.microsoft.com/office/powerpoint/2010/main" val="1991993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474ADD4-35E1-9055-ADAE-7C03076CD971}"/>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AB937DAB-6DBC-1365-54E7-317E3B3417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76AACCF3-7C42-9AAE-FFB1-AC8B31ACA94A}"/>
              </a:ext>
            </a:extLst>
          </p:cNvPr>
          <p:cNvSpPr>
            <a:spLocks noGrp="1"/>
          </p:cNvSpPr>
          <p:nvPr>
            <p:ph type="dt" sz="half" idx="10"/>
          </p:nvPr>
        </p:nvSpPr>
        <p:spPr/>
        <p:txBody>
          <a:bodyPr/>
          <a:lstStyle/>
          <a:p>
            <a:fld id="{8C3BFA4D-83B0-4A9F-918E-7BA336BC3A4E}" type="datetimeFigureOut">
              <a:rPr lang="ru-RU" smtClean="0"/>
              <a:t>18.10.2023</a:t>
            </a:fld>
            <a:endParaRPr lang="ru-RU"/>
          </a:p>
        </p:txBody>
      </p:sp>
      <p:sp>
        <p:nvSpPr>
          <p:cNvPr id="5" name="Нижний колонтитул 4">
            <a:extLst>
              <a:ext uri="{FF2B5EF4-FFF2-40B4-BE49-F238E27FC236}">
                <a16:creationId xmlns:a16="http://schemas.microsoft.com/office/drawing/2014/main" id="{BA1367D9-D700-D5DB-5645-78D93C8EF56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2AB7DC98-163F-E7A7-5323-64BC1A2F965F}"/>
              </a:ext>
            </a:extLst>
          </p:cNvPr>
          <p:cNvSpPr>
            <a:spLocks noGrp="1"/>
          </p:cNvSpPr>
          <p:nvPr>
            <p:ph type="sldNum" sz="quarter" idx="12"/>
          </p:nvPr>
        </p:nvSpPr>
        <p:spPr/>
        <p:txBody>
          <a:bodyPr/>
          <a:lstStyle/>
          <a:p>
            <a:fld id="{6B83EBC6-ACB0-4B04-9AF8-ED3A8DD24021}" type="slidenum">
              <a:rPr lang="ru-RU" smtClean="0"/>
              <a:t>‹#›</a:t>
            </a:fld>
            <a:endParaRPr lang="ru-RU"/>
          </a:p>
        </p:txBody>
      </p:sp>
    </p:spTree>
    <p:extLst>
      <p:ext uri="{BB962C8B-B14F-4D97-AF65-F5344CB8AC3E}">
        <p14:creationId xmlns:p14="http://schemas.microsoft.com/office/powerpoint/2010/main" val="2487187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7B5083B-365A-8EA1-44F8-9040EDE1432C}"/>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F936E5A2-4A3C-97CC-871D-42563AE835AD}"/>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A7914FE8-BAC1-EE52-389C-7BE3417E096D}"/>
              </a:ext>
            </a:extLst>
          </p:cNvPr>
          <p:cNvSpPr>
            <a:spLocks noGrp="1"/>
          </p:cNvSpPr>
          <p:nvPr>
            <p:ph type="dt" sz="half" idx="10"/>
          </p:nvPr>
        </p:nvSpPr>
        <p:spPr/>
        <p:txBody>
          <a:bodyPr/>
          <a:lstStyle/>
          <a:p>
            <a:fld id="{8C3BFA4D-83B0-4A9F-918E-7BA336BC3A4E}" type="datetimeFigureOut">
              <a:rPr lang="ru-RU" smtClean="0"/>
              <a:t>18.10.2023</a:t>
            </a:fld>
            <a:endParaRPr lang="ru-RU"/>
          </a:p>
        </p:txBody>
      </p:sp>
      <p:sp>
        <p:nvSpPr>
          <p:cNvPr id="5" name="Нижний колонтитул 4">
            <a:extLst>
              <a:ext uri="{FF2B5EF4-FFF2-40B4-BE49-F238E27FC236}">
                <a16:creationId xmlns:a16="http://schemas.microsoft.com/office/drawing/2014/main" id="{3592C016-EA01-7E37-E826-F1271D7401D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4D661216-7CCF-2291-B033-259E604A85FA}"/>
              </a:ext>
            </a:extLst>
          </p:cNvPr>
          <p:cNvSpPr>
            <a:spLocks noGrp="1"/>
          </p:cNvSpPr>
          <p:nvPr>
            <p:ph type="sldNum" sz="quarter" idx="12"/>
          </p:nvPr>
        </p:nvSpPr>
        <p:spPr/>
        <p:txBody>
          <a:bodyPr/>
          <a:lstStyle/>
          <a:p>
            <a:fld id="{6B83EBC6-ACB0-4B04-9AF8-ED3A8DD24021}" type="slidenum">
              <a:rPr lang="ru-RU" smtClean="0"/>
              <a:t>‹#›</a:t>
            </a:fld>
            <a:endParaRPr lang="ru-RU"/>
          </a:p>
        </p:txBody>
      </p:sp>
    </p:spTree>
    <p:extLst>
      <p:ext uri="{BB962C8B-B14F-4D97-AF65-F5344CB8AC3E}">
        <p14:creationId xmlns:p14="http://schemas.microsoft.com/office/powerpoint/2010/main" val="688192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DA32FEC7-286F-1F19-F5CC-9FBBA3C294E0}"/>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75680646-80A2-31ED-78F0-043686BB0BB3}"/>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886D0A3-94D9-C781-E848-484C597C5BC8}"/>
              </a:ext>
            </a:extLst>
          </p:cNvPr>
          <p:cNvSpPr>
            <a:spLocks noGrp="1"/>
          </p:cNvSpPr>
          <p:nvPr>
            <p:ph type="dt" sz="half" idx="10"/>
          </p:nvPr>
        </p:nvSpPr>
        <p:spPr/>
        <p:txBody>
          <a:bodyPr/>
          <a:lstStyle/>
          <a:p>
            <a:fld id="{8C3BFA4D-83B0-4A9F-918E-7BA336BC3A4E}" type="datetimeFigureOut">
              <a:rPr lang="ru-RU" smtClean="0"/>
              <a:t>18.10.2023</a:t>
            </a:fld>
            <a:endParaRPr lang="ru-RU"/>
          </a:p>
        </p:txBody>
      </p:sp>
      <p:sp>
        <p:nvSpPr>
          <p:cNvPr id="5" name="Нижний колонтитул 4">
            <a:extLst>
              <a:ext uri="{FF2B5EF4-FFF2-40B4-BE49-F238E27FC236}">
                <a16:creationId xmlns:a16="http://schemas.microsoft.com/office/drawing/2014/main" id="{E3A476AF-237F-733E-8C08-742D78362C6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58D5874-D8EE-6E09-2F48-3D7969A83343}"/>
              </a:ext>
            </a:extLst>
          </p:cNvPr>
          <p:cNvSpPr>
            <a:spLocks noGrp="1"/>
          </p:cNvSpPr>
          <p:nvPr>
            <p:ph type="sldNum" sz="quarter" idx="12"/>
          </p:nvPr>
        </p:nvSpPr>
        <p:spPr/>
        <p:txBody>
          <a:bodyPr/>
          <a:lstStyle/>
          <a:p>
            <a:fld id="{6B83EBC6-ACB0-4B04-9AF8-ED3A8DD24021}" type="slidenum">
              <a:rPr lang="ru-RU" smtClean="0"/>
              <a:t>‹#›</a:t>
            </a:fld>
            <a:endParaRPr lang="ru-RU"/>
          </a:p>
        </p:txBody>
      </p:sp>
    </p:spTree>
    <p:extLst>
      <p:ext uri="{BB962C8B-B14F-4D97-AF65-F5344CB8AC3E}">
        <p14:creationId xmlns:p14="http://schemas.microsoft.com/office/powerpoint/2010/main" val="2547187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3" name="Title 2"/>
          <p:cNvSpPr>
            <a:spLocks noGrp="1"/>
          </p:cNvSpPr>
          <p:nvPr>
            <p:ph type="title" hasCustomPrompt="1"/>
          </p:nvPr>
        </p:nvSpPr>
        <p:spPr/>
        <p:txBody>
          <a:bodyPr/>
          <a:lstStyle/>
          <a:p>
            <a:r>
              <a:rPr lang="en-GB" noProof="0" dirty="0"/>
              <a:t>Click to edit Master title text</a:t>
            </a:r>
            <a:endParaRPr lang="en-GB" dirty="0"/>
          </a:p>
        </p:txBody>
      </p:sp>
    </p:spTree>
    <p:extLst>
      <p:ext uri="{BB962C8B-B14F-4D97-AF65-F5344CB8AC3E}">
        <p14:creationId xmlns:p14="http://schemas.microsoft.com/office/powerpoint/2010/main" val="2593463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18965CE-16E7-B566-A43B-1EE8AE28B166}"/>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C1B13683-F6BC-5DFB-7504-BFE44571BA95}"/>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D4ED585-AD41-EEFB-CEB9-95622FA35802}"/>
              </a:ext>
            </a:extLst>
          </p:cNvPr>
          <p:cNvSpPr>
            <a:spLocks noGrp="1"/>
          </p:cNvSpPr>
          <p:nvPr>
            <p:ph type="dt" sz="half" idx="10"/>
          </p:nvPr>
        </p:nvSpPr>
        <p:spPr/>
        <p:txBody>
          <a:bodyPr/>
          <a:lstStyle/>
          <a:p>
            <a:fld id="{8C3BFA4D-83B0-4A9F-918E-7BA336BC3A4E}" type="datetimeFigureOut">
              <a:rPr lang="ru-RU" smtClean="0"/>
              <a:t>18.10.2023</a:t>
            </a:fld>
            <a:endParaRPr lang="ru-RU"/>
          </a:p>
        </p:txBody>
      </p:sp>
      <p:sp>
        <p:nvSpPr>
          <p:cNvPr id="5" name="Нижний колонтитул 4">
            <a:extLst>
              <a:ext uri="{FF2B5EF4-FFF2-40B4-BE49-F238E27FC236}">
                <a16:creationId xmlns:a16="http://schemas.microsoft.com/office/drawing/2014/main" id="{DE7F31F3-EF2C-69C7-2648-D403469A1EE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6358BB15-B675-266C-E876-2F1A217105AF}"/>
              </a:ext>
            </a:extLst>
          </p:cNvPr>
          <p:cNvSpPr>
            <a:spLocks noGrp="1"/>
          </p:cNvSpPr>
          <p:nvPr>
            <p:ph type="sldNum" sz="quarter" idx="12"/>
          </p:nvPr>
        </p:nvSpPr>
        <p:spPr/>
        <p:txBody>
          <a:bodyPr/>
          <a:lstStyle/>
          <a:p>
            <a:fld id="{6B83EBC6-ACB0-4B04-9AF8-ED3A8DD24021}" type="slidenum">
              <a:rPr lang="ru-RU" smtClean="0"/>
              <a:t>‹#›</a:t>
            </a:fld>
            <a:endParaRPr lang="ru-RU"/>
          </a:p>
        </p:txBody>
      </p:sp>
    </p:spTree>
    <p:extLst>
      <p:ext uri="{BB962C8B-B14F-4D97-AF65-F5344CB8AC3E}">
        <p14:creationId xmlns:p14="http://schemas.microsoft.com/office/powerpoint/2010/main" val="3204783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189D07E-9A2B-C8A3-1853-C656E9421B95}"/>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7C83BA15-CED6-8327-B1D0-91184AB685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514A7442-6FDF-CBF3-3420-FE93BC19746E}"/>
              </a:ext>
            </a:extLst>
          </p:cNvPr>
          <p:cNvSpPr>
            <a:spLocks noGrp="1"/>
          </p:cNvSpPr>
          <p:nvPr>
            <p:ph type="dt" sz="half" idx="10"/>
          </p:nvPr>
        </p:nvSpPr>
        <p:spPr/>
        <p:txBody>
          <a:bodyPr/>
          <a:lstStyle/>
          <a:p>
            <a:fld id="{8C3BFA4D-83B0-4A9F-918E-7BA336BC3A4E}" type="datetimeFigureOut">
              <a:rPr lang="ru-RU" smtClean="0"/>
              <a:t>18.10.2023</a:t>
            </a:fld>
            <a:endParaRPr lang="ru-RU"/>
          </a:p>
        </p:txBody>
      </p:sp>
      <p:sp>
        <p:nvSpPr>
          <p:cNvPr id="5" name="Нижний колонтитул 4">
            <a:extLst>
              <a:ext uri="{FF2B5EF4-FFF2-40B4-BE49-F238E27FC236}">
                <a16:creationId xmlns:a16="http://schemas.microsoft.com/office/drawing/2014/main" id="{4D1A06CB-B98A-7CAD-1B57-D1EBF95E4C5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CB12CC23-361B-C16A-36EE-3E89346701B2}"/>
              </a:ext>
            </a:extLst>
          </p:cNvPr>
          <p:cNvSpPr>
            <a:spLocks noGrp="1"/>
          </p:cNvSpPr>
          <p:nvPr>
            <p:ph type="sldNum" sz="quarter" idx="12"/>
          </p:nvPr>
        </p:nvSpPr>
        <p:spPr/>
        <p:txBody>
          <a:bodyPr/>
          <a:lstStyle/>
          <a:p>
            <a:fld id="{6B83EBC6-ACB0-4B04-9AF8-ED3A8DD24021}" type="slidenum">
              <a:rPr lang="ru-RU" smtClean="0"/>
              <a:t>‹#›</a:t>
            </a:fld>
            <a:endParaRPr lang="ru-RU"/>
          </a:p>
        </p:txBody>
      </p:sp>
    </p:spTree>
    <p:extLst>
      <p:ext uri="{BB962C8B-B14F-4D97-AF65-F5344CB8AC3E}">
        <p14:creationId xmlns:p14="http://schemas.microsoft.com/office/powerpoint/2010/main" val="1333727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5F035E-EF84-E584-584C-CAAA66817D95}"/>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903B1F10-F529-B6DE-4BF2-63232C1857B0}"/>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CCEFCEFB-6097-FFC0-C35D-FB19A450D730}"/>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B1732EC0-E3DB-F14C-0B02-F204A1C4ED3A}"/>
              </a:ext>
            </a:extLst>
          </p:cNvPr>
          <p:cNvSpPr>
            <a:spLocks noGrp="1"/>
          </p:cNvSpPr>
          <p:nvPr>
            <p:ph type="dt" sz="half" idx="10"/>
          </p:nvPr>
        </p:nvSpPr>
        <p:spPr/>
        <p:txBody>
          <a:bodyPr/>
          <a:lstStyle/>
          <a:p>
            <a:fld id="{8C3BFA4D-83B0-4A9F-918E-7BA336BC3A4E}" type="datetimeFigureOut">
              <a:rPr lang="ru-RU" smtClean="0"/>
              <a:t>18.10.2023</a:t>
            </a:fld>
            <a:endParaRPr lang="ru-RU"/>
          </a:p>
        </p:txBody>
      </p:sp>
      <p:sp>
        <p:nvSpPr>
          <p:cNvPr id="6" name="Нижний колонтитул 5">
            <a:extLst>
              <a:ext uri="{FF2B5EF4-FFF2-40B4-BE49-F238E27FC236}">
                <a16:creationId xmlns:a16="http://schemas.microsoft.com/office/drawing/2014/main" id="{78B7852A-6613-C267-9748-74EDF3AB34D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836C7B18-D102-53B2-043F-51DB980C7442}"/>
              </a:ext>
            </a:extLst>
          </p:cNvPr>
          <p:cNvSpPr>
            <a:spLocks noGrp="1"/>
          </p:cNvSpPr>
          <p:nvPr>
            <p:ph type="sldNum" sz="quarter" idx="12"/>
          </p:nvPr>
        </p:nvSpPr>
        <p:spPr/>
        <p:txBody>
          <a:bodyPr/>
          <a:lstStyle/>
          <a:p>
            <a:fld id="{6B83EBC6-ACB0-4B04-9AF8-ED3A8DD24021}" type="slidenum">
              <a:rPr lang="ru-RU" smtClean="0"/>
              <a:t>‹#›</a:t>
            </a:fld>
            <a:endParaRPr lang="ru-RU"/>
          </a:p>
        </p:txBody>
      </p:sp>
    </p:spTree>
    <p:extLst>
      <p:ext uri="{BB962C8B-B14F-4D97-AF65-F5344CB8AC3E}">
        <p14:creationId xmlns:p14="http://schemas.microsoft.com/office/powerpoint/2010/main" val="2148843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BC44FB-5D22-8167-9ACB-31048D22BE1F}"/>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5E7015C6-2F34-B34F-FA68-AB6A1500F6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FED1F878-6A72-4824-D9A2-60245A35B3CF}"/>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6D6E154C-930E-854C-8CBB-39BD7745D1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C287EB18-8CBD-6FFF-D763-0923EEFC2E24}"/>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BDA04DA9-90AA-D912-9708-82678824AA60}"/>
              </a:ext>
            </a:extLst>
          </p:cNvPr>
          <p:cNvSpPr>
            <a:spLocks noGrp="1"/>
          </p:cNvSpPr>
          <p:nvPr>
            <p:ph type="dt" sz="half" idx="10"/>
          </p:nvPr>
        </p:nvSpPr>
        <p:spPr/>
        <p:txBody>
          <a:bodyPr/>
          <a:lstStyle/>
          <a:p>
            <a:fld id="{8C3BFA4D-83B0-4A9F-918E-7BA336BC3A4E}" type="datetimeFigureOut">
              <a:rPr lang="ru-RU" smtClean="0"/>
              <a:t>18.10.2023</a:t>
            </a:fld>
            <a:endParaRPr lang="ru-RU"/>
          </a:p>
        </p:txBody>
      </p:sp>
      <p:sp>
        <p:nvSpPr>
          <p:cNvPr id="8" name="Нижний колонтитул 7">
            <a:extLst>
              <a:ext uri="{FF2B5EF4-FFF2-40B4-BE49-F238E27FC236}">
                <a16:creationId xmlns:a16="http://schemas.microsoft.com/office/drawing/2014/main" id="{11DB3586-EC7B-107B-1398-D64C8A296BFE}"/>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9CA3A44A-FFDE-8327-9988-3BEE63CD948E}"/>
              </a:ext>
            </a:extLst>
          </p:cNvPr>
          <p:cNvSpPr>
            <a:spLocks noGrp="1"/>
          </p:cNvSpPr>
          <p:nvPr>
            <p:ph type="sldNum" sz="quarter" idx="12"/>
          </p:nvPr>
        </p:nvSpPr>
        <p:spPr/>
        <p:txBody>
          <a:bodyPr/>
          <a:lstStyle/>
          <a:p>
            <a:fld id="{6B83EBC6-ACB0-4B04-9AF8-ED3A8DD24021}" type="slidenum">
              <a:rPr lang="ru-RU" smtClean="0"/>
              <a:t>‹#›</a:t>
            </a:fld>
            <a:endParaRPr lang="ru-RU"/>
          </a:p>
        </p:txBody>
      </p:sp>
    </p:spTree>
    <p:extLst>
      <p:ext uri="{BB962C8B-B14F-4D97-AF65-F5344CB8AC3E}">
        <p14:creationId xmlns:p14="http://schemas.microsoft.com/office/powerpoint/2010/main" val="1263414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700BCA-3536-9FBD-3CE3-31A91A6DDBB3}"/>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04CAAB4D-324C-3C2A-672A-86B6B08ACAE5}"/>
              </a:ext>
            </a:extLst>
          </p:cNvPr>
          <p:cNvSpPr>
            <a:spLocks noGrp="1"/>
          </p:cNvSpPr>
          <p:nvPr>
            <p:ph type="dt" sz="half" idx="10"/>
          </p:nvPr>
        </p:nvSpPr>
        <p:spPr/>
        <p:txBody>
          <a:bodyPr/>
          <a:lstStyle/>
          <a:p>
            <a:fld id="{8C3BFA4D-83B0-4A9F-918E-7BA336BC3A4E}" type="datetimeFigureOut">
              <a:rPr lang="ru-RU" smtClean="0"/>
              <a:t>18.10.2023</a:t>
            </a:fld>
            <a:endParaRPr lang="ru-RU"/>
          </a:p>
        </p:txBody>
      </p:sp>
      <p:sp>
        <p:nvSpPr>
          <p:cNvPr id="4" name="Нижний колонтитул 3">
            <a:extLst>
              <a:ext uri="{FF2B5EF4-FFF2-40B4-BE49-F238E27FC236}">
                <a16:creationId xmlns:a16="http://schemas.microsoft.com/office/drawing/2014/main" id="{4284406C-E0D6-5A0F-72E7-E327AF491273}"/>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8389F82D-B234-C395-E544-02DBFB99A64B}"/>
              </a:ext>
            </a:extLst>
          </p:cNvPr>
          <p:cNvSpPr>
            <a:spLocks noGrp="1"/>
          </p:cNvSpPr>
          <p:nvPr>
            <p:ph type="sldNum" sz="quarter" idx="12"/>
          </p:nvPr>
        </p:nvSpPr>
        <p:spPr/>
        <p:txBody>
          <a:bodyPr/>
          <a:lstStyle/>
          <a:p>
            <a:fld id="{6B83EBC6-ACB0-4B04-9AF8-ED3A8DD24021}" type="slidenum">
              <a:rPr lang="ru-RU" smtClean="0"/>
              <a:t>‹#›</a:t>
            </a:fld>
            <a:endParaRPr lang="ru-RU"/>
          </a:p>
        </p:txBody>
      </p:sp>
    </p:spTree>
    <p:extLst>
      <p:ext uri="{BB962C8B-B14F-4D97-AF65-F5344CB8AC3E}">
        <p14:creationId xmlns:p14="http://schemas.microsoft.com/office/powerpoint/2010/main" val="1983943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A0F58C55-D181-943A-0BBD-8AE8539FA597}"/>
              </a:ext>
            </a:extLst>
          </p:cNvPr>
          <p:cNvSpPr>
            <a:spLocks noGrp="1"/>
          </p:cNvSpPr>
          <p:nvPr>
            <p:ph type="dt" sz="half" idx="10"/>
          </p:nvPr>
        </p:nvSpPr>
        <p:spPr/>
        <p:txBody>
          <a:bodyPr/>
          <a:lstStyle/>
          <a:p>
            <a:fld id="{8C3BFA4D-83B0-4A9F-918E-7BA336BC3A4E}" type="datetimeFigureOut">
              <a:rPr lang="ru-RU" smtClean="0"/>
              <a:t>18.10.2023</a:t>
            </a:fld>
            <a:endParaRPr lang="ru-RU"/>
          </a:p>
        </p:txBody>
      </p:sp>
      <p:sp>
        <p:nvSpPr>
          <p:cNvPr id="3" name="Нижний колонтитул 2">
            <a:extLst>
              <a:ext uri="{FF2B5EF4-FFF2-40B4-BE49-F238E27FC236}">
                <a16:creationId xmlns:a16="http://schemas.microsoft.com/office/drawing/2014/main" id="{BD39BFA2-A2E7-6375-A4CC-EE71A3DA1D2C}"/>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E1EED388-77ED-7ADA-38FA-353410E08C11}"/>
              </a:ext>
            </a:extLst>
          </p:cNvPr>
          <p:cNvSpPr>
            <a:spLocks noGrp="1"/>
          </p:cNvSpPr>
          <p:nvPr>
            <p:ph type="sldNum" sz="quarter" idx="12"/>
          </p:nvPr>
        </p:nvSpPr>
        <p:spPr/>
        <p:txBody>
          <a:bodyPr/>
          <a:lstStyle/>
          <a:p>
            <a:fld id="{6B83EBC6-ACB0-4B04-9AF8-ED3A8DD24021}" type="slidenum">
              <a:rPr lang="ru-RU" smtClean="0"/>
              <a:t>‹#›</a:t>
            </a:fld>
            <a:endParaRPr lang="ru-RU"/>
          </a:p>
        </p:txBody>
      </p:sp>
    </p:spTree>
    <p:extLst>
      <p:ext uri="{BB962C8B-B14F-4D97-AF65-F5344CB8AC3E}">
        <p14:creationId xmlns:p14="http://schemas.microsoft.com/office/powerpoint/2010/main" val="1631557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1D1D706-38E3-0120-3190-6F5112E0DB59}"/>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25CCCDE1-12EF-40A0-C97D-D8F66CAABD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F0280144-767A-108A-9AC7-CB97334422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80745038-10DA-7C1C-F4E6-436196BA12D6}"/>
              </a:ext>
            </a:extLst>
          </p:cNvPr>
          <p:cNvSpPr>
            <a:spLocks noGrp="1"/>
          </p:cNvSpPr>
          <p:nvPr>
            <p:ph type="dt" sz="half" idx="10"/>
          </p:nvPr>
        </p:nvSpPr>
        <p:spPr/>
        <p:txBody>
          <a:bodyPr/>
          <a:lstStyle/>
          <a:p>
            <a:fld id="{8C3BFA4D-83B0-4A9F-918E-7BA336BC3A4E}" type="datetimeFigureOut">
              <a:rPr lang="ru-RU" smtClean="0"/>
              <a:t>18.10.2023</a:t>
            </a:fld>
            <a:endParaRPr lang="ru-RU"/>
          </a:p>
        </p:txBody>
      </p:sp>
      <p:sp>
        <p:nvSpPr>
          <p:cNvPr id="6" name="Нижний колонтитул 5">
            <a:extLst>
              <a:ext uri="{FF2B5EF4-FFF2-40B4-BE49-F238E27FC236}">
                <a16:creationId xmlns:a16="http://schemas.microsoft.com/office/drawing/2014/main" id="{577FED1A-8133-5767-706B-0DA26412826F}"/>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0F2DA08-38F6-ACE9-A7EC-6DF37E67DB62}"/>
              </a:ext>
            </a:extLst>
          </p:cNvPr>
          <p:cNvSpPr>
            <a:spLocks noGrp="1"/>
          </p:cNvSpPr>
          <p:nvPr>
            <p:ph type="sldNum" sz="quarter" idx="12"/>
          </p:nvPr>
        </p:nvSpPr>
        <p:spPr/>
        <p:txBody>
          <a:bodyPr/>
          <a:lstStyle/>
          <a:p>
            <a:fld id="{6B83EBC6-ACB0-4B04-9AF8-ED3A8DD24021}" type="slidenum">
              <a:rPr lang="ru-RU" smtClean="0"/>
              <a:t>‹#›</a:t>
            </a:fld>
            <a:endParaRPr lang="ru-RU"/>
          </a:p>
        </p:txBody>
      </p:sp>
    </p:spTree>
    <p:extLst>
      <p:ext uri="{BB962C8B-B14F-4D97-AF65-F5344CB8AC3E}">
        <p14:creationId xmlns:p14="http://schemas.microsoft.com/office/powerpoint/2010/main" val="1607948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B2810C2-D2A3-B6AE-BCFE-98A17CA6EA3F}"/>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7B444CDD-F1E1-2ED5-38A2-8E66A55172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9974792C-D5AC-EC5C-775F-24BFB1A099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505D396A-D860-D0A3-2970-2D0A88BCC05E}"/>
              </a:ext>
            </a:extLst>
          </p:cNvPr>
          <p:cNvSpPr>
            <a:spLocks noGrp="1"/>
          </p:cNvSpPr>
          <p:nvPr>
            <p:ph type="dt" sz="half" idx="10"/>
          </p:nvPr>
        </p:nvSpPr>
        <p:spPr/>
        <p:txBody>
          <a:bodyPr/>
          <a:lstStyle/>
          <a:p>
            <a:fld id="{8C3BFA4D-83B0-4A9F-918E-7BA336BC3A4E}" type="datetimeFigureOut">
              <a:rPr lang="ru-RU" smtClean="0"/>
              <a:t>18.10.2023</a:t>
            </a:fld>
            <a:endParaRPr lang="ru-RU"/>
          </a:p>
        </p:txBody>
      </p:sp>
      <p:sp>
        <p:nvSpPr>
          <p:cNvPr id="6" name="Нижний колонтитул 5">
            <a:extLst>
              <a:ext uri="{FF2B5EF4-FFF2-40B4-BE49-F238E27FC236}">
                <a16:creationId xmlns:a16="http://schemas.microsoft.com/office/drawing/2014/main" id="{0BEF073E-4C91-73A2-A695-FF1A98F5988D}"/>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25EE965B-FA66-3D6D-37D7-36E70BE95671}"/>
              </a:ext>
            </a:extLst>
          </p:cNvPr>
          <p:cNvSpPr>
            <a:spLocks noGrp="1"/>
          </p:cNvSpPr>
          <p:nvPr>
            <p:ph type="sldNum" sz="quarter" idx="12"/>
          </p:nvPr>
        </p:nvSpPr>
        <p:spPr/>
        <p:txBody>
          <a:bodyPr/>
          <a:lstStyle/>
          <a:p>
            <a:fld id="{6B83EBC6-ACB0-4B04-9AF8-ED3A8DD24021}" type="slidenum">
              <a:rPr lang="ru-RU" smtClean="0"/>
              <a:t>‹#›</a:t>
            </a:fld>
            <a:endParaRPr lang="ru-RU"/>
          </a:p>
        </p:txBody>
      </p:sp>
    </p:spTree>
    <p:extLst>
      <p:ext uri="{BB962C8B-B14F-4D97-AF65-F5344CB8AC3E}">
        <p14:creationId xmlns:p14="http://schemas.microsoft.com/office/powerpoint/2010/main" val="1759393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EE00645-C616-B768-3128-1EBD0B9BEC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92B37E73-1289-40FF-2FB4-74BB3AC67F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C611409-08BE-F6AA-B244-6CED3C1E22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3BFA4D-83B0-4A9F-918E-7BA336BC3A4E}" type="datetimeFigureOut">
              <a:rPr lang="ru-RU" smtClean="0"/>
              <a:t>18.10.2023</a:t>
            </a:fld>
            <a:endParaRPr lang="ru-RU"/>
          </a:p>
        </p:txBody>
      </p:sp>
      <p:sp>
        <p:nvSpPr>
          <p:cNvPr id="5" name="Нижний колонтитул 4">
            <a:extLst>
              <a:ext uri="{FF2B5EF4-FFF2-40B4-BE49-F238E27FC236}">
                <a16:creationId xmlns:a16="http://schemas.microsoft.com/office/drawing/2014/main" id="{1A59AB41-EB02-F1EC-6A9A-9B3409CA8D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41D68686-D863-140E-48E3-781F835A18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83EBC6-ACB0-4B04-9AF8-ED3A8DD24021}" type="slidenum">
              <a:rPr lang="ru-RU" smtClean="0"/>
              <a:t>‹#›</a:t>
            </a:fld>
            <a:endParaRPr lang="ru-RU"/>
          </a:p>
        </p:txBody>
      </p:sp>
    </p:spTree>
    <p:extLst>
      <p:ext uri="{BB962C8B-B14F-4D97-AF65-F5344CB8AC3E}">
        <p14:creationId xmlns:p14="http://schemas.microsoft.com/office/powerpoint/2010/main" val="2325128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base.garant.ru/71848440/bdddaaaf09602d9ef73204626acd3a02/#block_100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base.garant.ru/71848440/bdddaaaf09602d9ef73204626acd3a02/#block_108003" TargetMode="External"/><Relationship Id="rId2" Type="http://schemas.openxmlformats.org/officeDocument/2006/relationships/hyperlink" Target="https://base.garant.ru/405567511/a2e2b97df1802434d68e0a0a3b8be67e/#block_1000" TargetMode="External"/><Relationship Id="rId1" Type="http://schemas.openxmlformats.org/officeDocument/2006/relationships/slideLayout" Target="../slideLayouts/slideLayout2.xml"/><Relationship Id="rId4" Type="http://schemas.openxmlformats.org/officeDocument/2006/relationships/hyperlink" Target="https://base.garant.ru/180687/"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99388CC-BD0F-A5C5-C78E-6A22F291A14E}"/>
              </a:ext>
            </a:extLst>
          </p:cNvPr>
          <p:cNvSpPr>
            <a:spLocks noGrp="1"/>
          </p:cNvSpPr>
          <p:nvPr>
            <p:ph type="ctrTitle"/>
          </p:nvPr>
        </p:nvSpPr>
        <p:spPr>
          <a:solidFill>
            <a:srgbClr val="C00000"/>
          </a:solidFill>
        </p:spPr>
        <p:txBody>
          <a:bodyPr>
            <a:normAutofit fontScale="90000"/>
          </a:bodyPr>
          <a:lstStyle/>
          <a:p>
            <a:r>
              <a:rPr lang="ru-RU" dirty="0">
                <a:solidFill>
                  <a:schemeClr val="bg1"/>
                </a:solidFill>
              </a:rPr>
              <a:t>Нормативные документы по льготному лекарственному обеспечению</a:t>
            </a:r>
          </a:p>
        </p:txBody>
      </p:sp>
      <p:sp>
        <p:nvSpPr>
          <p:cNvPr id="3" name="Подзаголовок 2">
            <a:extLst>
              <a:ext uri="{FF2B5EF4-FFF2-40B4-BE49-F238E27FC236}">
                <a16:creationId xmlns:a16="http://schemas.microsoft.com/office/drawing/2014/main" id="{C3AE6299-9741-82E0-B617-E93A46BF2BFE}"/>
              </a:ext>
            </a:extLst>
          </p:cNvPr>
          <p:cNvSpPr>
            <a:spLocks noGrp="1"/>
          </p:cNvSpPr>
          <p:nvPr>
            <p:ph type="subTitle" idx="1"/>
          </p:nvPr>
        </p:nvSpPr>
        <p:spPr>
          <a:xfrm>
            <a:off x="1524000" y="4497777"/>
            <a:ext cx="9144000" cy="1655762"/>
          </a:xfrm>
        </p:spPr>
        <p:txBody>
          <a:bodyPr/>
          <a:lstStyle/>
          <a:p>
            <a:r>
              <a:rPr lang="ru-RU" sz="3600" b="1" dirty="0">
                <a:solidFill>
                  <a:srgbClr val="C00000"/>
                </a:solidFill>
              </a:rPr>
              <a:t>Профессор Глезер Мария Генриховна</a:t>
            </a:r>
          </a:p>
          <a:p>
            <a:r>
              <a:rPr lang="ru-RU" b="1" dirty="0">
                <a:solidFill>
                  <a:srgbClr val="C00000"/>
                </a:solidFill>
              </a:rPr>
              <a:t>Главный внештатный специалист кардиолог МЗ Московской области</a:t>
            </a:r>
          </a:p>
        </p:txBody>
      </p:sp>
    </p:spTree>
    <p:extLst>
      <p:ext uri="{BB962C8B-B14F-4D97-AF65-F5344CB8AC3E}">
        <p14:creationId xmlns:p14="http://schemas.microsoft.com/office/powerpoint/2010/main" val="1098200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a:extLst>
              <a:ext uri="{FF2B5EF4-FFF2-40B4-BE49-F238E27FC236}">
                <a16:creationId xmlns:a16="http://schemas.microsoft.com/office/drawing/2014/main" id="{8CFBFABD-54AC-CE3C-D41E-2AA9CB495106}"/>
              </a:ext>
            </a:extLst>
          </p:cNvPr>
          <p:cNvSpPr>
            <a:spLocks noGrp="1"/>
          </p:cNvSpPr>
          <p:nvPr>
            <p:ph type="title"/>
          </p:nvPr>
        </p:nvSpPr>
        <p:spPr>
          <a:xfrm>
            <a:off x="838200" y="685185"/>
            <a:ext cx="10515600" cy="1325563"/>
          </a:xfrm>
        </p:spPr>
        <p:txBody>
          <a:bodyPr>
            <a:noAutofit/>
          </a:bodyPr>
          <a:lstStyle/>
          <a:p>
            <a:pPr algn="ctr">
              <a:lnSpc>
                <a:spcPct val="107000"/>
              </a:lnSpc>
              <a:spcAft>
                <a:spcPts val="800"/>
              </a:spcAft>
            </a:pPr>
            <a:r>
              <a:rPr lang="ru-RU" sz="3000" b="1" dirty="0">
                <a:solidFill>
                  <a:srgbClr val="22272F"/>
                </a:solidFill>
                <a:ea typeface="Times New Roman" panose="02020603050405020304" pitchFamily="18" charset="0"/>
                <a:cs typeface="Times New Roman" panose="02020603050405020304" pitchFamily="18" charset="0"/>
              </a:rPr>
              <a:t>Постановление Правительства РФ от 26 декабря 2017 г. N 1640 "Об утверждении государственной программы Российской Федерации "Развитие здравоохранения"</a:t>
            </a:r>
            <a:br>
              <a:rPr lang="ru-RU" sz="3000" dirty="0">
                <a:ea typeface="Calibri" panose="020F0502020204030204" pitchFamily="34" charset="0"/>
                <a:cs typeface="Times New Roman" panose="02020603050405020304" pitchFamily="18" charset="0"/>
              </a:rPr>
            </a:br>
            <a:r>
              <a:rPr lang="ru-RU" sz="1700" b="1" dirty="0">
                <a:solidFill>
                  <a:srgbClr val="3272C0"/>
                </a:solidFill>
                <a:ea typeface="Times New Roman" panose="02020603050405020304" pitchFamily="18" charset="0"/>
                <a:cs typeface="Times New Roman" panose="02020603050405020304" pitchFamily="18" charset="0"/>
              </a:rPr>
              <a:t>С изменениями и дополнениями от: </a:t>
            </a:r>
            <a:r>
              <a:rPr lang="ru-RU" sz="1700" b="1" dirty="0">
                <a:solidFill>
                  <a:srgbClr val="464C55"/>
                </a:solidFill>
                <a:ea typeface="Times New Roman" panose="02020603050405020304" pitchFamily="18" charset="0"/>
                <a:cs typeface="Times New Roman" panose="02020603050405020304" pitchFamily="18" charset="0"/>
              </a:rPr>
              <a:t>1 марта, 20 ноября, 24 декабря 2018 г., 24 января, 14, 29 марта, 18 октября, 30 ноября 2019 г., 27 марта, 17 августа, 11, 23 декабря 2020 г., 31 марта, 24 июля, 24 декабря 2021 г., 24 марта, 22 апреля, 6 мая, 10 октября, 29 ноября, 16 декабря 2022 г.</a:t>
            </a:r>
            <a:br>
              <a:rPr lang="ru-RU" sz="1700" b="1" dirty="0">
                <a:ea typeface="Calibri" panose="020F0502020204030204" pitchFamily="34" charset="0"/>
                <a:cs typeface="Times New Roman" panose="02020603050405020304" pitchFamily="18" charset="0"/>
              </a:rPr>
            </a:br>
            <a:endParaRPr lang="ru-RU" sz="1700" b="1" dirty="0"/>
          </a:p>
        </p:txBody>
      </p:sp>
      <p:sp>
        <p:nvSpPr>
          <p:cNvPr id="4" name="Объект 3">
            <a:extLst>
              <a:ext uri="{FF2B5EF4-FFF2-40B4-BE49-F238E27FC236}">
                <a16:creationId xmlns:a16="http://schemas.microsoft.com/office/drawing/2014/main" id="{03EB99F2-55C7-39A9-BC61-8ED947209222}"/>
              </a:ext>
            </a:extLst>
          </p:cNvPr>
          <p:cNvSpPr>
            <a:spLocks noGrp="1"/>
          </p:cNvSpPr>
          <p:nvPr>
            <p:ph idx="1"/>
          </p:nvPr>
        </p:nvSpPr>
        <p:spPr>
          <a:xfrm>
            <a:off x="838200" y="2245502"/>
            <a:ext cx="10854612" cy="4771118"/>
          </a:xfrm>
        </p:spPr>
        <p:txBody>
          <a:bodyPr>
            <a:noAutofit/>
          </a:bodyPr>
          <a:lstStyle/>
          <a:p>
            <a:pPr indent="0" algn="r">
              <a:buNone/>
            </a:pPr>
            <a:r>
              <a:rPr lang="ru-RU" sz="1700" dirty="0">
                <a:effectLst/>
                <a:ea typeface="Calibri" panose="020F0502020204030204" pitchFamily="34" charset="0"/>
                <a:cs typeface="Times New Roman" panose="02020603050405020304" pitchFamily="18" charset="0"/>
              </a:rPr>
              <a:t> </a:t>
            </a:r>
            <a:r>
              <a:rPr lang="ru-RU" sz="1700" b="1" dirty="0">
                <a:solidFill>
                  <a:srgbClr val="22272F"/>
                </a:solidFill>
                <a:ea typeface="Times New Roman" panose="02020603050405020304" pitchFamily="18" charset="0"/>
              </a:rPr>
              <a:t>Приложение N 8</a:t>
            </a:r>
            <a:br>
              <a:rPr lang="ru-RU" sz="1700" b="1" dirty="0">
                <a:solidFill>
                  <a:srgbClr val="22272F"/>
                </a:solidFill>
                <a:ea typeface="Times New Roman" panose="02020603050405020304" pitchFamily="18" charset="0"/>
              </a:rPr>
            </a:br>
            <a:r>
              <a:rPr lang="ru-RU" sz="1700" b="1" dirty="0">
                <a:solidFill>
                  <a:srgbClr val="22272F"/>
                </a:solidFill>
                <a:ea typeface="Times New Roman" panose="02020603050405020304" pitchFamily="18" charset="0"/>
              </a:rPr>
              <a:t>к </a:t>
            </a:r>
            <a:r>
              <a:rPr lang="ru-RU" sz="1700" b="1" dirty="0">
                <a:solidFill>
                  <a:srgbClr val="3272C0"/>
                </a:solidFill>
                <a:ea typeface="Times New Roman" panose="02020603050405020304" pitchFamily="18" charset="0"/>
                <a:hlinkClick r:id="rId2"/>
              </a:rPr>
              <a:t>государственной программе</a:t>
            </a:r>
            <a:br>
              <a:rPr lang="ru-RU" sz="1700" b="1" dirty="0">
                <a:solidFill>
                  <a:srgbClr val="22272F"/>
                </a:solidFill>
                <a:ea typeface="Times New Roman" panose="02020603050405020304" pitchFamily="18" charset="0"/>
              </a:rPr>
            </a:br>
            <a:r>
              <a:rPr lang="ru-RU" sz="1700" b="1" dirty="0">
                <a:solidFill>
                  <a:srgbClr val="22272F"/>
                </a:solidFill>
                <a:ea typeface="Times New Roman" panose="02020603050405020304" pitchFamily="18" charset="0"/>
              </a:rPr>
              <a:t>Российской Федерации</a:t>
            </a:r>
            <a:br>
              <a:rPr lang="ru-RU" sz="1700" b="1" dirty="0">
                <a:solidFill>
                  <a:srgbClr val="22272F"/>
                </a:solidFill>
                <a:ea typeface="Times New Roman" panose="02020603050405020304" pitchFamily="18" charset="0"/>
              </a:rPr>
            </a:br>
            <a:r>
              <a:rPr lang="ru-RU" sz="1700" b="1" dirty="0">
                <a:solidFill>
                  <a:srgbClr val="22272F"/>
                </a:solidFill>
                <a:ea typeface="Times New Roman" panose="02020603050405020304" pitchFamily="18" charset="0"/>
              </a:rPr>
              <a:t>"Развитие здравоохранения"</a:t>
            </a:r>
            <a:endParaRPr lang="ru-RU" sz="1700" dirty="0">
              <a:ea typeface="Times New Roman" panose="02020603050405020304" pitchFamily="18" charset="0"/>
            </a:endParaRPr>
          </a:p>
          <a:p>
            <a:pPr marL="0" indent="0" algn="ctr">
              <a:buNone/>
            </a:pPr>
            <a:r>
              <a:rPr lang="ru-RU" sz="1700" b="1" dirty="0">
                <a:solidFill>
                  <a:srgbClr val="22272F"/>
                </a:solidFill>
                <a:ea typeface="Times New Roman" panose="02020603050405020304" pitchFamily="18" charset="0"/>
              </a:rPr>
              <a:t>Правила</a:t>
            </a:r>
            <a:br>
              <a:rPr lang="ru-RU" sz="1700" b="1" dirty="0">
                <a:solidFill>
                  <a:srgbClr val="22272F"/>
                </a:solidFill>
                <a:ea typeface="Times New Roman" panose="02020603050405020304" pitchFamily="18" charset="0"/>
              </a:rPr>
            </a:br>
            <a:r>
              <a:rPr lang="ru-RU" sz="1700" b="1" dirty="0">
                <a:solidFill>
                  <a:srgbClr val="22272F"/>
                </a:solidFill>
                <a:ea typeface="Times New Roman" panose="02020603050405020304" pitchFamily="18" charset="0"/>
              </a:rPr>
              <a:t>предоставления и распределения субсидий из федерального бюджета бюджетам субъектов Российской Федерации на обеспечение профилактики развития сердечно-сосудистых заболеваний и сердечно-сосудистых осложнений у пациентов высокого риска, находящихся на диспансерном наблюдении</a:t>
            </a:r>
          </a:p>
          <a:p>
            <a:pPr marL="0" indent="0" algn="ctr">
              <a:buNone/>
            </a:pPr>
            <a:r>
              <a:rPr lang="ru-RU" sz="1700" b="1" dirty="0">
                <a:solidFill>
                  <a:srgbClr val="22272F"/>
                </a:solidFill>
                <a:effectLst/>
                <a:ea typeface="Calibri" panose="020F0502020204030204" pitchFamily="34" charset="0"/>
                <a:cs typeface="Times New Roman" panose="02020603050405020304" pitchFamily="18" charset="0"/>
              </a:rPr>
              <a:t>Определены лица, относящиеся в группу высокого риска: </a:t>
            </a:r>
          </a:p>
          <a:p>
            <a:pPr marL="0" indent="0">
              <a:buNone/>
            </a:pPr>
            <a:r>
              <a:rPr lang="ru-RU" sz="1700" dirty="0">
                <a:solidFill>
                  <a:srgbClr val="464C55"/>
                </a:solidFill>
                <a:effectLst/>
                <a:ea typeface="Times New Roman" panose="02020603050405020304" pitchFamily="18" charset="0"/>
              </a:rPr>
              <a:t>Люди,  которые перенесли </a:t>
            </a:r>
          </a:p>
          <a:p>
            <a:pPr marL="342900" indent="-342900">
              <a:buFont typeface="+mj-lt"/>
              <a:buAutoNum type="arabicPeriod"/>
            </a:pPr>
            <a:r>
              <a:rPr lang="ru-RU" sz="1700" dirty="0">
                <a:solidFill>
                  <a:srgbClr val="464C55"/>
                </a:solidFill>
                <a:effectLst/>
                <a:ea typeface="Times New Roman" panose="02020603050405020304" pitchFamily="18" charset="0"/>
              </a:rPr>
              <a:t>острое нарушение мозгового кровообращения, </a:t>
            </a:r>
          </a:p>
          <a:p>
            <a:pPr marL="342900" indent="-342900">
              <a:buFont typeface="+mj-lt"/>
              <a:buAutoNum type="arabicPeriod"/>
            </a:pPr>
            <a:r>
              <a:rPr lang="ru-RU" sz="1700" dirty="0">
                <a:solidFill>
                  <a:srgbClr val="464C55"/>
                </a:solidFill>
                <a:effectLst/>
                <a:ea typeface="Times New Roman" panose="02020603050405020304" pitchFamily="18" charset="0"/>
              </a:rPr>
              <a:t>инфаркт миокарда,</a:t>
            </a:r>
          </a:p>
          <a:p>
            <a:pPr marL="342900" indent="-342900">
              <a:buFont typeface="+mj-lt"/>
              <a:buAutoNum type="arabicPeriod"/>
            </a:pPr>
            <a:r>
              <a:rPr lang="ru-RU" sz="1700" dirty="0">
                <a:solidFill>
                  <a:srgbClr val="464C55"/>
                </a:solidFill>
                <a:effectLst/>
                <a:ea typeface="Times New Roman" panose="02020603050405020304" pitchFamily="18" charset="0"/>
              </a:rPr>
              <a:t>которым выполнены аортокоронарное шунтирование, </a:t>
            </a:r>
          </a:p>
          <a:p>
            <a:pPr marL="342900" indent="-342900">
              <a:buFont typeface="+mj-lt"/>
              <a:buAutoNum type="arabicPeriod"/>
            </a:pPr>
            <a:r>
              <a:rPr lang="ru-RU" sz="1700" dirty="0">
                <a:solidFill>
                  <a:srgbClr val="464C55"/>
                </a:solidFill>
                <a:effectLst/>
                <a:ea typeface="Times New Roman" panose="02020603050405020304" pitchFamily="18" charset="0"/>
              </a:rPr>
              <a:t>ангиопластика коронарных артерий со </a:t>
            </a:r>
            <a:r>
              <a:rPr lang="ru-RU" sz="1700" dirty="0" err="1">
                <a:solidFill>
                  <a:srgbClr val="464C55"/>
                </a:solidFill>
                <a:effectLst/>
                <a:ea typeface="Times New Roman" panose="02020603050405020304" pitchFamily="18" charset="0"/>
              </a:rPr>
              <a:t>стентированием</a:t>
            </a:r>
            <a:r>
              <a:rPr lang="ru-RU" sz="1700" dirty="0">
                <a:solidFill>
                  <a:srgbClr val="464C55"/>
                </a:solidFill>
                <a:effectLst/>
                <a:ea typeface="Times New Roman" panose="02020603050405020304" pitchFamily="18" charset="0"/>
              </a:rPr>
              <a:t> </a:t>
            </a:r>
          </a:p>
          <a:p>
            <a:pPr marL="342900" indent="-342900">
              <a:buFont typeface="+mj-lt"/>
              <a:buAutoNum type="arabicPeriod"/>
            </a:pPr>
            <a:r>
              <a:rPr lang="ru-RU" sz="1700" dirty="0">
                <a:solidFill>
                  <a:srgbClr val="464C55"/>
                </a:solidFill>
                <a:effectLst/>
                <a:ea typeface="Times New Roman" panose="02020603050405020304" pitchFamily="18" charset="0"/>
              </a:rPr>
              <a:t> </a:t>
            </a:r>
            <a:r>
              <a:rPr lang="ru-RU" sz="1700" dirty="0" err="1">
                <a:solidFill>
                  <a:srgbClr val="464C55"/>
                </a:solidFill>
                <a:effectLst/>
                <a:ea typeface="Times New Roman" panose="02020603050405020304" pitchFamily="18" charset="0"/>
              </a:rPr>
              <a:t>катетерная</a:t>
            </a:r>
            <a:r>
              <a:rPr lang="ru-RU" sz="1700" dirty="0">
                <a:solidFill>
                  <a:srgbClr val="464C55"/>
                </a:solidFill>
                <a:effectLst/>
                <a:ea typeface="Times New Roman" panose="02020603050405020304" pitchFamily="18" charset="0"/>
              </a:rPr>
              <a:t> абляция по поводу сердечно-сосудистых заболеваний</a:t>
            </a:r>
            <a:endParaRPr lang="ru-RU" sz="17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endParaRPr lang="ru-RU" sz="1700" dirty="0">
              <a:effectLst/>
              <a:ea typeface="Times New Roman" panose="02020603050405020304" pitchFamily="18" charset="0"/>
            </a:endParaRPr>
          </a:p>
          <a:p>
            <a:pPr algn="ctr"/>
            <a:r>
              <a:rPr lang="ru-RU" sz="1700" b="1" dirty="0">
                <a:solidFill>
                  <a:srgbClr val="22272F"/>
                </a:solidFill>
                <a:effectLst/>
                <a:ea typeface="Times New Roman" panose="02020603050405020304" pitchFamily="18" charset="0"/>
              </a:rPr>
              <a:t> </a:t>
            </a:r>
            <a:endParaRPr lang="ru-RU" sz="1700" dirty="0">
              <a:effectLst/>
              <a:ea typeface="Times New Roman" panose="02020603050405020304" pitchFamily="18" charset="0"/>
            </a:endParaRPr>
          </a:p>
          <a:p>
            <a:endParaRPr lang="ru-RU" sz="1700" dirty="0"/>
          </a:p>
        </p:txBody>
      </p:sp>
    </p:spTree>
    <p:extLst>
      <p:ext uri="{BB962C8B-B14F-4D97-AF65-F5344CB8AC3E}">
        <p14:creationId xmlns:p14="http://schemas.microsoft.com/office/powerpoint/2010/main" val="1422580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2DBB7B7-DEC8-CF47-CACA-115B6C47EBCB}"/>
              </a:ext>
            </a:extLst>
          </p:cNvPr>
          <p:cNvSpPr>
            <a:spLocks noGrp="1"/>
          </p:cNvSpPr>
          <p:nvPr>
            <p:ph type="title"/>
          </p:nvPr>
        </p:nvSpPr>
        <p:spPr>
          <a:xfrm>
            <a:off x="838200" y="167951"/>
            <a:ext cx="10515600" cy="1325563"/>
          </a:xfrm>
          <a:solidFill>
            <a:srgbClr val="C00000"/>
          </a:solidFill>
        </p:spPr>
        <p:txBody>
          <a:bodyPr/>
          <a:lstStyle/>
          <a:p>
            <a:r>
              <a:rPr lang="ru-RU" dirty="0">
                <a:solidFill>
                  <a:schemeClr val="bg1"/>
                </a:solidFill>
              </a:rPr>
              <a:t>В приложении 8 пунктах 2 и 3 определено для кого предоставляются субсидии : </a:t>
            </a:r>
          </a:p>
        </p:txBody>
      </p:sp>
      <p:sp>
        <p:nvSpPr>
          <p:cNvPr id="3" name="Объект 2">
            <a:extLst>
              <a:ext uri="{FF2B5EF4-FFF2-40B4-BE49-F238E27FC236}">
                <a16:creationId xmlns:a16="http://schemas.microsoft.com/office/drawing/2014/main" id="{A711E8F5-44C8-1615-F8B9-77569356F099}"/>
              </a:ext>
            </a:extLst>
          </p:cNvPr>
          <p:cNvSpPr>
            <a:spLocks noGrp="1"/>
          </p:cNvSpPr>
          <p:nvPr>
            <p:ph idx="1"/>
          </p:nvPr>
        </p:nvSpPr>
        <p:spPr>
          <a:xfrm>
            <a:off x="838200" y="1586204"/>
            <a:ext cx="10515600" cy="5103845"/>
          </a:xfrm>
        </p:spPr>
        <p:txBody>
          <a:bodyPr>
            <a:normAutofit/>
          </a:bodyPr>
          <a:lstStyle/>
          <a:p>
            <a:pPr marL="342900" indent="-342900">
              <a:buFont typeface="+mj-lt"/>
              <a:buAutoNum type="arabicPeriod" startAt="2"/>
            </a:pPr>
            <a:r>
              <a:rPr lang="ru-RU" sz="1800" dirty="0">
                <a:solidFill>
                  <a:srgbClr val="464C55"/>
                </a:solidFill>
                <a:effectLst/>
                <a:ea typeface="Times New Roman" panose="02020603050405020304" pitchFamily="18" charset="0"/>
              </a:rPr>
              <a:t>Субсидии </a:t>
            </a:r>
            <a:r>
              <a:rPr lang="ru-RU" sz="1800" b="1" dirty="0">
                <a:solidFill>
                  <a:srgbClr val="C00000"/>
                </a:solidFill>
                <a:effectLst/>
                <a:ea typeface="Times New Roman" panose="02020603050405020304" pitchFamily="18" charset="0"/>
              </a:rPr>
              <a:t>предоставляются</a:t>
            </a:r>
            <a:r>
              <a:rPr lang="ru-RU" sz="1800" dirty="0">
                <a:solidFill>
                  <a:srgbClr val="464C55"/>
                </a:solidFill>
                <a:effectLst/>
                <a:ea typeface="Times New Roman" panose="02020603050405020304" pitchFamily="18" charset="0"/>
              </a:rPr>
              <a:t> в целях софинансирования расходных обязательств субъектов Российской Федерации, возникающих при обеспечении в амбулаторных условиях лекарственными препаратами </a:t>
            </a:r>
            <a:r>
              <a:rPr lang="ru-RU" sz="1800" b="1" dirty="0">
                <a:solidFill>
                  <a:srgbClr val="FF0000"/>
                </a:solidFill>
                <a:effectLst>
                  <a:outerShdw blurRad="38100" dist="38100" dir="2700000" algn="tl">
                    <a:srgbClr val="000000">
                      <a:alpha val="43137"/>
                    </a:srgbClr>
                  </a:outerShdw>
                </a:effectLst>
                <a:ea typeface="Times New Roman" panose="02020603050405020304" pitchFamily="18" charset="0"/>
              </a:rPr>
              <a:t>в соответствии с </a:t>
            </a:r>
            <a:r>
              <a:rPr lang="ru-RU" sz="1800" b="1" u="none" strike="noStrike" dirty="0">
                <a:solidFill>
                  <a:srgbClr val="FF0000"/>
                </a:solidFill>
                <a:effectLst>
                  <a:outerShdw blurRad="38100" dist="38100" dir="2700000" algn="tl">
                    <a:srgbClr val="000000">
                      <a:alpha val="43137"/>
                    </a:srgbClr>
                  </a:outerShdw>
                </a:effectLst>
                <a:ea typeface="Times New Roman" panose="02020603050405020304" pitchFamily="18" charset="0"/>
                <a:hlinkClick r:id="rId2">
                  <a:extLst>
                    <a:ext uri="{A12FA001-AC4F-418D-AE19-62706E023703}">
                      <ahyp:hlinkClr xmlns:ahyp="http://schemas.microsoft.com/office/drawing/2018/hyperlinkcolor" val="tx"/>
                    </a:ext>
                  </a:extLst>
                </a:hlinkClick>
              </a:rPr>
              <a:t>перечнем</a:t>
            </a:r>
            <a:r>
              <a:rPr lang="ru-RU" sz="1800" b="1" dirty="0">
                <a:solidFill>
                  <a:srgbClr val="FF0000"/>
                </a:solidFill>
                <a:effectLst>
                  <a:outerShdw blurRad="38100" dist="38100" dir="2700000" algn="tl">
                    <a:srgbClr val="000000">
                      <a:alpha val="43137"/>
                    </a:srgbClr>
                  </a:outerShdw>
                </a:effectLst>
                <a:ea typeface="Times New Roman" panose="02020603050405020304" pitchFamily="18" charset="0"/>
              </a:rPr>
              <a:t>, утвержденным Министерством здравоохранения Российской Федерации, </a:t>
            </a:r>
            <a:r>
              <a:rPr lang="ru-RU" sz="1800" dirty="0">
                <a:solidFill>
                  <a:srgbClr val="464C55"/>
                </a:solidFill>
                <a:effectLst/>
                <a:ea typeface="Times New Roman" panose="02020603050405020304" pitchFamily="18" charset="0"/>
              </a:rPr>
              <a:t>лиц, находящихся под диспансерным наблюдением, которые перенесли острое нарушение мозгового кровообращения, инфаркт миокарда, а также которым выполнены аортокоронарное шунтирование, ангиопластика коронарных артерий со </a:t>
            </a:r>
            <a:r>
              <a:rPr lang="ru-RU" sz="1800" dirty="0" err="1">
                <a:solidFill>
                  <a:srgbClr val="464C55"/>
                </a:solidFill>
                <a:effectLst/>
                <a:ea typeface="Times New Roman" panose="02020603050405020304" pitchFamily="18" charset="0"/>
              </a:rPr>
              <a:t>стентированием</a:t>
            </a:r>
            <a:r>
              <a:rPr lang="ru-RU" sz="1800" dirty="0">
                <a:solidFill>
                  <a:srgbClr val="464C55"/>
                </a:solidFill>
                <a:effectLst/>
                <a:ea typeface="Times New Roman" panose="02020603050405020304" pitchFamily="18" charset="0"/>
              </a:rPr>
              <a:t> и </a:t>
            </a:r>
            <a:r>
              <a:rPr lang="ru-RU" sz="1800" dirty="0" err="1">
                <a:solidFill>
                  <a:srgbClr val="464C55"/>
                </a:solidFill>
                <a:effectLst/>
                <a:ea typeface="Times New Roman" panose="02020603050405020304" pitchFamily="18" charset="0"/>
              </a:rPr>
              <a:t>катетерная</a:t>
            </a:r>
            <a:r>
              <a:rPr lang="ru-RU" sz="1800" dirty="0">
                <a:solidFill>
                  <a:srgbClr val="464C55"/>
                </a:solidFill>
                <a:effectLst/>
                <a:ea typeface="Times New Roman" panose="02020603050405020304" pitchFamily="18" charset="0"/>
              </a:rPr>
              <a:t> абляция по поводу сердечно-сосудистых заболеваний, </a:t>
            </a:r>
            <a:r>
              <a:rPr lang="ru-RU" sz="1800" b="1" dirty="0">
                <a:solidFill>
                  <a:srgbClr val="FF0000"/>
                </a:solidFill>
                <a:effectLst>
                  <a:outerShdw blurRad="38100" dist="38100" dir="2700000" algn="tl">
                    <a:srgbClr val="000000">
                      <a:alpha val="43137"/>
                    </a:srgbClr>
                  </a:outerShdw>
                </a:effectLst>
                <a:ea typeface="Times New Roman" panose="02020603050405020304" pitchFamily="18" charset="0"/>
              </a:rPr>
              <a:t>в течение 2 лет с даты постановки диагноза и (или) выполнения хирургического вмешательства, за исключением лиц, указанных в </a:t>
            </a:r>
            <a:r>
              <a:rPr lang="ru-RU" sz="1800" b="1" u="none" strike="noStrike" dirty="0">
                <a:solidFill>
                  <a:srgbClr val="FF0000"/>
                </a:solidFill>
                <a:effectLst>
                  <a:outerShdw blurRad="38100" dist="38100" dir="2700000" algn="tl">
                    <a:srgbClr val="000000">
                      <a:alpha val="43137"/>
                    </a:srgbClr>
                  </a:outerShdw>
                </a:effectLst>
                <a:ea typeface="Times New Roman" panose="02020603050405020304" pitchFamily="18" charset="0"/>
                <a:hlinkClick r:id="rId3">
                  <a:extLst>
                    <a:ext uri="{A12FA001-AC4F-418D-AE19-62706E023703}">
                      <ahyp:hlinkClr xmlns:ahyp="http://schemas.microsoft.com/office/drawing/2018/hyperlinkcolor" val="tx"/>
                    </a:ext>
                  </a:extLst>
                </a:hlinkClick>
              </a:rPr>
              <a:t>пункте 3</a:t>
            </a:r>
            <a:r>
              <a:rPr lang="ru-RU" sz="1800" b="1" dirty="0">
                <a:solidFill>
                  <a:srgbClr val="FF0000"/>
                </a:solidFill>
                <a:effectLst>
                  <a:outerShdw blurRad="38100" dist="38100" dir="2700000" algn="tl">
                    <a:srgbClr val="000000">
                      <a:alpha val="43137"/>
                    </a:srgbClr>
                  </a:outerShdw>
                </a:effectLst>
                <a:ea typeface="Times New Roman" panose="02020603050405020304" pitchFamily="18" charset="0"/>
              </a:rPr>
              <a:t> настоящих Правил.</a:t>
            </a:r>
          </a:p>
          <a:p>
            <a:pPr marL="342900" indent="-342900">
              <a:buFont typeface="+mj-lt"/>
              <a:buAutoNum type="arabicPeriod" startAt="2"/>
            </a:pPr>
            <a:endParaRPr lang="ru-RU" sz="1800" b="1" dirty="0">
              <a:solidFill>
                <a:srgbClr val="FF0000"/>
              </a:solidFill>
              <a:effectLst>
                <a:outerShdw blurRad="38100" dist="38100" dir="2700000" algn="tl">
                  <a:srgbClr val="000000">
                    <a:alpha val="43137"/>
                  </a:srgbClr>
                </a:outerShdw>
              </a:effectLst>
              <a:ea typeface="Times New Roman" panose="02020603050405020304" pitchFamily="18" charset="0"/>
            </a:endParaRPr>
          </a:p>
          <a:p>
            <a:pPr marL="342900" indent="-342900">
              <a:buFont typeface="+mj-lt"/>
              <a:buAutoNum type="arabicPeriod" startAt="3"/>
            </a:pPr>
            <a:r>
              <a:rPr lang="ru-RU" sz="1800" dirty="0">
                <a:solidFill>
                  <a:srgbClr val="464C55"/>
                </a:solidFill>
                <a:effectLst/>
                <a:ea typeface="Times New Roman" panose="02020603050405020304" pitchFamily="18" charset="0"/>
              </a:rPr>
              <a:t>Субсидии </a:t>
            </a:r>
            <a:r>
              <a:rPr lang="ru-RU" sz="1800" b="1" dirty="0">
                <a:solidFill>
                  <a:srgbClr val="C00000"/>
                </a:solidFill>
                <a:effectLst/>
                <a:ea typeface="Times New Roman" panose="02020603050405020304" pitchFamily="18" charset="0"/>
              </a:rPr>
              <a:t>не предоставляются </a:t>
            </a:r>
            <a:r>
              <a:rPr lang="ru-RU" sz="1800" dirty="0">
                <a:solidFill>
                  <a:srgbClr val="464C55"/>
                </a:solidFill>
                <a:effectLst/>
                <a:ea typeface="Times New Roman" panose="02020603050405020304" pitchFamily="18" charset="0"/>
              </a:rPr>
              <a:t>в целях софинансирования расходных обязательств субъектов Российской Федерации, возникающих при обеспечении в амбулаторных условиях лекарственными препаратами в соответствии с перечнем, утвержденным Министерством здравоохранения Российской Федерации, лиц, находящихся под диспансерным наблюдением, которые перенесли острое нарушение мозгового кровообращения, инфаркт миокарда, а также которым выполнены аортокоронарное шунтирование, ангиопластика коронарных артерий со </a:t>
            </a:r>
            <a:r>
              <a:rPr lang="ru-RU" sz="1800" dirty="0" err="1">
                <a:solidFill>
                  <a:srgbClr val="464C55"/>
                </a:solidFill>
                <a:effectLst/>
                <a:ea typeface="Times New Roman" panose="02020603050405020304" pitchFamily="18" charset="0"/>
              </a:rPr>
              <a:t>стентированием</a:t>
            </a:r>
            <a:r>
              <a:rPr lang="ru-RU" sz="1800" dirty="0">
                <a:solidFill>
                  <a:srgbClr val="464C55"/>
                </a:solidFill>
                <a:effectLst/>
                <a:ea typeface="Times New Roman" panose="02020603050405020304" pitchFamily="18" charset="0"/>
              </a:rPr>
              <a:t> и </a:t>
            </a:r>
            <a:r>
              <a:rPr lang="ru-RU" sz="1800" dirty="0" err="1">
                <a:solidFill>
                  <a:srgbClr val="464C55"/>
                </a:solidFill>
                <a:effectLst/>
                <a:ea typeface="Times New Roman" panose="02020603050405020304" pitchFamily="18" charset="0"/>
              </a:rPr>
              <a:t>катетерная</a:t>
            </a:r>
            <a:r>
              <a:rPr lang="ru-RU" sz="1800" dirty="0">
                <a:solidFill>
                  <a:srgbClr val="464C55"/>
                </a:solidFill>
                <a:effectLst/>
                <a:ea typeface="Times New Roman" panose="02020603050405020304" pitchFamily="18" charset="0"/>
              </a:rPr>
              <a:t> абляция по поводу сердечно-сосудистых заболеваний, </a:t>
            </a:r>
            <a:r>
              <a:rPr lang="ru-RU" sz="1800" b="1" dirty="0">
                <a:solidFill>
                  <a:srgbClr val="FF0000"/>
                </a:solidFill>
                <a:effectLst>
                  <a:outerShdw blurRad="38100" dist="38100" dir="2700000" algn="tl">
                    <a:srgbClr val="000000">
                      <a:alpha val="43137"/>
                    </a:srgbClr>
                  </a:outerShdw>
                </a:effectLst>
                <a:ea typeface="Times New Roman" panose="02020603050405020304" pitchFamily="18" charset="0"/>
              </a:rPr>
              <a:t>имеющих право на получение социальной услуги в виде обеспечения лекарственными препаратами для медицинского применения в соответствии с </a:t>
            </a:r>
            <a:r>
              <a:rPr lang="ru-RU" sz="1800" b="1" u="none" strike="noStrike" dirty="0">
                <a:solidFill>
                  <a:srgbClr val="FF0000"/>
                </a:solidFill>
                <a:effectLst>
                  <a:outerShdw blurRad="38100" dist="38100" dir="2700000" algn="tl">
                    <a:srgbClr val="000000">
                      <a:alpha val="43137"/>
                    </a:srgbClr>
                  </a:outerShdw>
                </a:effectLst>
                <a:ea typeface="Times New Roman" panose="02020603050405020304" pitchFamily="18" charset="0"/>
                <a:hlinkClick r:id="rId4">
                  <a:extLst>
                    <a:ext uri="{A12FA001-AC4F-418D-AE19-62706E023703}">
                      <ahyp:hlinkClr xmlns:ahyp="http://schemas.microsoft.com/office/drawing/2018/hyperlinkcolor" val="tx"/>
                    </a:ext>
                  </a:extLst>
                </a:hlinkClick>
              </a:rPr>
              <a:t>Федеральным законом</a:t>
            </a:r>
            <a:r>
              <a:rPr lang="ru-RU" sz="1800" b="1" dirty="0">
                <a:solidFill>
                  <a:srgbClr val="FF0000"/>
                </a:solidFill>
                <a:effectLst>
                  <a:outerShdw blurRad="38100" dist="38100" dir="2700000" algn="tl">
                    <a:srgbClr val="000000">
                      <a:alpha val="43137"/>
                    </a:srgbClr>
                  </a:outerShdw>
                </a:effectLst>
                <a:ea typeface="Times New Roman" panose="02020603050405020304" pitchFamily="18" charset="0"/>
              </a:rPr>
              <a:t> "О государственной социальной помощи".</a:t>
            </a:r>
          </a:p>
          <a:p>
            <a:endParaRPr lang="ru-RU" dirty="0"/>
          </a:p>
        </p:txBody>
      </p:sp>
    </p:spTree>
    <p:extLst>
      <p:ext uri="{BB962C8B-B14F-4D97-AF65-F5344CB8AC3E}">
        <p14:creationId xmlns:p14="http://schemas.microsoft.com/office/powerpoint/2010/main" val="1017074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572277" y="671523"/>
          <a:ext cx="11294375" cy="5869235"/>
        </p:xfrm>
        <a:graphic>
          <a:graphicData uri="http://schemas.openxmlformats.org/drawingml/2006/table">
            <a:tbl>
              <a:tblPr firstRow="1" bandRow="1">
                <a:tableStyleId>{5940675A-B579-460E-94D1-54222C63F5DA}</a:tableStyleId>
              </a:tblPr>
              <a:tblGrid>
                <a:gridCol w="1497649">
                  <a:extLst>
                    <a:ext uri="{9D8B030D-6E8A-4147-A177-3AD203B41FA5}">
                      <a16:colId xmlns:a16="http://schemas.microsoft.com/office/drawing/2014/main" val="20000"/>
                    </a:ext>
                  </a:extLst>
                </a:gridCol>
                <a:gridCol w="2623363">
                  <a:extLst>
                    <a:ext uri="{9D8B030D-6E8A-4147-A177-3AD203B41FA5}">
                      <a16:colId xmlns:a16="http://schemas.microsoft.com/office/drawing/2014/main" val="20001"/>
                    </a:ext>
                  </a:extLst>
                </a:gridCol>
                <a:gridCol w="3166912">
                  <a:extLst>
                    <a:ext uri="{9D8B030D-6E8A-4147-A177-3AD203B41FA5}">
                      <a16:colId xmlns:a16="http://schemas.microsoft.com/office/drawing/2014/main" val="20002"/>
                    </a:ext>
                  </a:extLst>
                </a:gridCol>
                <a:gridCol w="4006451">
                  <a:extLst>
                    <a:ext uri="{9D8B030D-6E8A-4147-A177-3AD203B41FA5}">
                      <a16:colId xmlns:a16="http://schemas.microsoft.com/office/drawing/2014/main" val="2228993952"/>
                    </a:ext>
                  </a:extLst>
                </a:gridCol>
              </a:tblGrid>
              <a:tr h="965874">
                <a:tc>
                  <a:txBody>
                    <a:bodyPr/>
                    <a:lstStyle/>
                    <a:p>
                      <a:endParaRPr lang="en-US" sz="1600" b="1" dirty="0"/>
                    </a:p>
                  </a:txBody>
                  <a:tcPr marL="68580" marR="68580"/>
                </a:tc>
                <a:tc>
                  <a:txBody>
                    <a:bodyPr/>
                    <a:lstStyle/>
                    <a:p>
                      <a:pPr algn="ctr"/>
                      <a:r>
                        <a:rPr lang="ru-RU" sz="2000" b="1" dirty="0">
                          <a:solidFill>
                            <a:schemeClr val="bg1"/>
                          </a:solidFill>
                        </a:rPr>
                        <a:t>Федеральная льгота = ОНЛП*</a:t>
                      </a:r>
                      <a:endParaRPr lang="en-US" sz="2000" b="1" dirty="0">
                        <a:solidFill>
                          <a:schemeClr val="bg1"/>
                        </a:solidFill>
                      </a:endParaRPr>
                    </a:p>
                  </a:txBody>
                  <a:tcPr marL="68580" marR="68580">
                    <a:solidFill>
                      <a:srgbClr val="C00000"/>
                    </a:solidFill>
                  </a:tcPr>
                </a:tc>
                <a:tc>
                  <a:txBody>
                    <a:bodyPr/>
                    <a:lstStyle/>
                    <a:p>
                      <a:pPr algn="ctr"/>
                      <a:r>
                        <a:rPr lang="ru-RU" sz="2000" b="1" dirty="0">
                          <a:solidFill>
                            <a:schemeClr val="bg1"/>
                          </a:solidFill>
                        </a:rPr>
                        <a:t>Региональная льгота  = РЛО**</a:t>
                      </a:r>
                      <a:endParaRPr lang="en-US" sz="2000" b="1" dirty="0">
                        <a:solidFill>
                          <a:schemeClr val="bg1"/>
                        </a:solidFill>
                      </a:endParaRPr>
                    </a:p>
                  </a:txBody>
                  <a:tcPr marL="68580" marR="68580">
                    <a:solidFill>
                      <a:srgbClr val="C00000"/>
                    </a:solidFill>
                  </a:tcPr>
                </a:tc>
                <a:tc>
                  <a:txBody>
                    <a:bodyPr/>
                    <a:lstStyle/>
                    <a:p>
                      <a:pPr algn="ctr"/>
                      <a:r>
                        <a:rPr lang="ru-RU" sz="2000" b="1" dirty="0">
                          <a:solidFill>
                            <a:schemeClr val="bg1"/>
                          </a:solidFill>
                        </a:rPr>
                        <a:t>Программа по вторичной профилактике  ССЗ***</a:t>
                      </a:r>
                      <a:endParaRPr lang="en-US" sz="2000" b="1" dirty="0">
                        <a:solidFill>
                          <a:schemeClr val="bg1"/>
                        </a:solidFill>
                      </a:endParaRPr>
                    </a:p>
                  </a:txBody>
                  <a:tcPr marL="68580" marR="68580">
                    <a:solidFill>
                      <a:srgbClr val="C00000"/>
                    </a:solidFill>
                  </a:tcPr>
                </a:tc>
                <a:extLst>
                  <a:ext uri="{0D108BD9-81ED-4DB2-BD59-A6C34878D82A}">
                    <a16:rowId xmlns:a16="http://schemas.microsoft.com/office/drawing/2014/main" val="10000"/>
                  </a:ext>
                </a:extLst>
              </a:tr>
              <a:tr h="2295367">
                <a:tc>
                  <a:txBody>
                    <a:bodyPr/>
                    <a:lstStyle/>
                    <a:p>
                      <a:r>
                        <a:rPr lang="ru-RU" sz="1400" b="1" dirty="0"/>
                        <a:t>Критерии отнесения пациента к виду льготы</a:t>
                      </a:r>
                      <a:endParaRPr lang="en-US" sz="1400" b="1" dirty="0">
                        <a:solidFill>
                          <a:schemeClr val="tx1"/>
                        </a:solidFill>
                      </a:endParaRPr>
                    </a:p>
                  </a:txBody>
                  <a:tcPr marL="68580" marR="68580"/>
                </a:tc>
                <a:tc>
                  <a:txBody>
                    <a:bodyPr/>
                    <a:lstStyle/>
                    <a:p>
                      <a:pPr marL="0" indent="0" algn="ctr">
                        <a:buFont typeface="Arial" panose="020B0604020202020204" pitchFamily="34" charset="0"/>
                        <a:buNone/>
                      </a:pPr>
                      <a:r>
                        <a:rPr lang="ru-RU" sz="1600" b="1" dirty="0"/>
                        <a:t>Пациенты со статусом инвалидности </a:t>
                      </a:r>
                      <a:r>
                        <a:rPr lang="en-US" sz="1600" b="1" dirty="0"/>
                        <a:t>(I, II,</a:t>
                      </a:r>
                      <a:r>
                        <a:rPr lang="en-US" sz="1600" b="1" baseline="0" dirty="0"/>
                        <a:t> III </a:t>
                      </a:r>
                      <a:r>
                        <a:rPr lang="ru-RU" sz="1600" b="1" baseline="0" dirty="0"/>
                        <a:t>группы</a:t>
                      </a:r>
                      <a:r>
                        <a:rPr lang="ru-RU" sz="1400" b="1" baseline="0" dirty="0"/>
                        <a:t>)</a:t>
                      </a:r>
                      <a:endParaRPr lang="en-US" sz="1400" b="1" dirty="0">
                        <a:solidFill>
                          <a:schemeClr val="tx1"/>
                        </a:solidFill>
                      </a:endParaRPr>
                    </a:p>
                  </a:txBody>
                  <a:tcPr marL="68580" marR="68580"/>
                </a:tc>
                <a:tc>
                  <a:txBody>
                    <a:bodyPr/>
                    <a:lstStyle/>
                    <a:p>
                      <a:pPr marL="0" indent="0" algn="l">
                        <a:buFont typeface="Arial" panose="020B0604020202020204" pitchFamily="34" charset="0"/>
                        <a:buNone/>
                      </a:pPr>
                      <a:r>
                        <a:rPr lang="ru-RU" sz="1400" b="1" dirty="0"/>
                        <a:t>Пациенты</a:t>
                      </a:r>
                      <a:r>
                        <a:rPr lang="ru-RU" sz="1400" b="1" baseline="0" dirty="0"/>
                        <a:t> со следующими заболеваниями:</a:t>
                      </a:r>
                    </a:p>
                    <a:p>
                      <a:pPr marL="285750" lvl="0" indent="-285750" algn="l">
                        <a:buFont typeface="Arial" panose="020B0604020202020204" pitchFamily="34" charset="0"/>
                        <a:buChar char="•"/>
                      </a:pPr>
                      <a:r>
                        <a:rPr lang="ru-RU" sz="1400" b="1" baseline="0" dirty="0"/>
                        <a:t>Сахарный диабет</a:t>
                      </a:r>
                    </a:p>
                    <a:p>
                      <a:pPr marL="285750" lvl="0" indent="-285750" algn="l">
                        <a:buFont typeface="Arial" panose="020B0604020202020204" pitchFamily="34" charset="0"/>
                        <a:buChar char="•"/>
                      </a:pPr>
                      <a:r>
                        <a:rPr lang="ru-RU" sz="1400" b="1" baseline="0" dirty="0"/>
                        <a:t>Онкологические заболевания</a:t>
                      </a:r>
                    </a:p>
                    <a:p>
                      <a:pPr marL="0" lvl="0" indent="0" algn="l">
                        <a:buFont typeface="Arial" panose="020B0604020202020204" pitchFamily="34" charset="0"/>
                        <a:buNone/>
                      </a:pPr>
                      <a:r>
                        <a:rPr lang="ru-RU" sz="1400" b="1" baseline="0" dirty="0"/>
                        <a:t>Пациенты со статусом инвалидности</a:t>
                      </a:r>
                    </a:p>
                    <a:p>
                      <a:pPr marL="285750" lvl="0" indent="-285750" algn="l">
                        <a:buFont typeface="Arial" panose="020B0604020202020204" pitchFamily="34" charset="0"/>
                        <a:buChar char="•"/>
                      </a:pPr>
                      <a:r>
                        <a:rPr lang="ru-RU" sz="1400" b="1" baseline="0" dirty="0"/>
                        <a:t>I и II </a:t>
                      </a:r>
                      <a:r>
                        <a:rPr lang="ru-RU" sz="1400" b="1" baseline="0" dirty="0" err="1"/>
                        <a:t>нераб</a:t>
                      </a:r>
                      <a:r>
                        <a:rPr lang="ru-RU" sz="1400" b="1" baseline="0" dirty="0"/>
                        <a:t>. – бесплатно;</a:t>
                      </a:r>
                    </a:p>
                    <a:p>
                      <a:pPr marL="285750" lvl="0" indent="-285750" algn="l">
                        <a:buFont typeface="Arial" panose="020B0604020202020204" pitchFamily="34" charset="0"/>
                        <a:buChar char="•"/>
                      </a:pPr>
                      <a:r>
                        <a:rPr lang="en-US" sz="1400" b="1" baseline="0" dirty="0"/>
                        <a:t>II </a:t>
                      </a:r>
                      <a:r>
                        <a:rPr lang="ru-RU" sz="1400" b="1" baseline="0" dirty="0"/>
                        <a:t>раб. и III группы – с 50% скидкой)</a:t>
                      </a:r>
                      <a:endParaRPr lang="ru-RU" sz="1400" b="1" baseline="0" dirty="0">
                        <a:solidFill>
                          <a:schemeClr val="tx1"/>
                        </a:solidFill>
                      </a:endParaRPr>
                    </a:p>
                  </a:txBody>
                  <a:tcPr marL="68580" marR="68580"/>
                </a:tc>
                <a:tc>
                  <a:txBody>
                    <a:bodyPr/>
                    <a:lstStyle/>
                    <a:p>
                      <a:pPr marL="0" lvl="0" indent="0" algn="ctr">
                        <a:buFont typeface="Arial" panose="020B0604020202020204" pitchFamily="34" charset="0"/>
                        <a:buNone/>
                      </a:pPr>
                      <a:r>
                        <a:rPr lang="ru-RU" sz="1400" b="1" baseline="0" dirty="0"/>
                        <a:t>Пациенты после острого нарушения мозгового кровообращения, инфаркта, сердечно-сосудистых операций****, не относящиеся к льготным категориям</a:t>
                      </a:r>
                      <a:endParaRPr lang="ru-RU" sz="1400" b="1" baseline="0" dirty="0">
                        <a:solidFill>
                          <a:schemeClr val="tx1"/>
                        </a:solidFill>
                      </a:endParaRPr>
                    </a:p>
                  </a:txBody>
                  <a:tcPr marL="68580" marR="68580"/>
                </a:tc>
                <a:extLst>
                  <a:ext uri="{0D108BD9-81ED-4DB2-BD59-A6C34878D82A}">
                    <a16:rowId xmlns:a16="http://schemas.microsoft.com/office/drawing/2014/main" val="10001"/>
                  </a:ext>
                </a:extLst>
              </a:tr>
              <a:tr h="1656839">
                <a:tc>
                  <a:txBody>
                    <a:bodyPr/>
                    <a:lstStyle/>
                    <a:p>
                      <a:r>
                        <a:rPr lang="ru-RU" sz="1400" b="1" dirty="0"/>
                        <a:t>Основной перечень</a:t>
                      </a:r>
                      <a:endParaRPr lang="en-US" sz="1400" b="1" dirty="0">
                        <a:solidFill>
                          <a:schemeClr val="tx1"/>
                        </a:solidFill>
                      </a:endParaRPr>
                    </a:p>
                  </a:txBody>
                  <a:tcPr marL="68580" marR="68580"/>
                </a:tc>
                <a:tc>
                  <a:txBody>
                    <a:bodyPr/>
                    <a:lstStyle/>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ru-RU" sz="1400" b="1" dirty="0"/>
                        <a:t>Перечень ОНЛП утвержден Распоряжением Правительства РФ № 2406-р от 12 .10 2019</a:t>
                      </a:r>
                    </a:p>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ru-RU" sz="1400" b="1" dirty="0"/>
                        <a:t>(С  изменениями от 30.03.2022 № 660 р)</a:t>
                      </a:r>
                    </a:p>
                    <a:p>
                      <a: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ru-RU" sz="1400" b="1" dirty="0">
                        <a:solidFill>
                          <a:schemeClr val="tx1"/>
                        </a:solidFill>
                      </a:endParaRPr>
                    </a:p>
                  </a:txBody>
                  <a:tcPr marL="68580" marR="68580"/>
                </a:tc>
                <a:tc>
                  <a:txBody>
                    <a:bodyPr/>
                    <a:lstStyle/>
                    <a:p>
                      <a:pPr marL="0" indent="0" algn="ctr">
                        <a:buFont typeface="Arial" panose="020B0604020202020204" pitchFamily="34" charset="0"/>
                        <a:buNone/>
                      </a:pPr>
                      <a:r>
                        <a:rPr lang="ru-RU" sz="1400" b="1" dirty="0"/>
                        <a:t>Перечень РЛО ТПГГ</a:t>
                      </a:r>
                      <a:r>
                        <a:rPr lang="ru-RU" sz="1400" b="1" baseline="0" dirty="0"/>
                        <a:t> </a:t>
                      </a:r>
                      <a:r>
                        <a:rPr lang="ru-RU" sz="1400" b="1" dirty="0"/>
                        <a:t>(не менее перечня ЖНВЛП)</a:t>
                      </a:r>
                      <a:endParaRPr lang="ru-RU" sz="1400" b="1" dirty="0">
                        <a:solidFill>
                          <a:schemeClr val="tx1"/>
                        </a:solidFill>
                      </a:endParaRPr>
                    </a:p>
                  </a:txBody>
                  <a:tcPr marL="68580" marR="68580"/>
                </a:tc>
                <a:tc>
                  <a:txBody>
                    <a:bodyPr/>
                    <a:lstStyle/>
                    <a:p>
                      <a:pPr marL="0" indent="0" algn="ctr">
                        <a:buFont typeface="Arial" panose="020B0604020202020204" pitchFamily="34" charset="0"/>
                        <a:buNone/>
                      </a:pPr>
                      <a:r>
                        <a:rPr lang="ru-RU" sz="1400" b="1" dirty="0"/>
                        <a:t>Утвержден приказом МЗ РФ № 1н (вступил в силу с 07.02.2020)</a:t>
                      </a:r>
                    </a:p>
                    <a:p>
                      <a:pPr lvl="1"/>
                      <a:r>
                        <a:rPr lang="ru-RU" sz="1600" b="1" dirty="0"/>
                        <a:t>Перечень в приказе МЗ РФ №936н от 24.09.21 г.</a:t>
                      </a:r>
                      <a:r>
                        <a:rPr lang="ru-RU" sz="1600" b="1" baseline="30000" dirty="0"/>
                        <a:t>7  </a:t>
                      </a:r>
                      <a:r>
                        <a:rPr lang="ru-RU" sz="1600" b="1" dirty="0"/>
                        <a:t>(взамен приказа №1н)</a:t>
                      </a:r>
                    </a:p>
                    <a:p>
                      <a:pPr lvl="1"/>
                      <a:r>
                        <a:rPr lang="ru-RU" sz="1700" b="1" dirty="0">
                          <a:solidFill>
                            <a:srgbClr val="C00000"/>
                          </a:solidFill>
                          <a:effectLst>
                            <a:outerShdw blurRad="38100" dist="38100" dir="2700000" algn="tl">
                              <a:srgbClr val="000000">
                                <a:alpha val="43137"/>
                              </a:srgbClr>
                            </a:outerShdw>
                          </a:effectLst>
                        </a:rPr>
                        <a:t>Приказ МЗ РФ №639 от 27.10.2022 (взамен Приказа 936н)</a:t>
                      </a:r>
                    </a:p>
                  </a:txBody>
                  <a:tcPr marL="68580" marR="68580"/>
                </a:tc>
                <a:extLst>
                  <a:ext uri="{0D108BD9-81ED-4DB2-BD59-A6C34878D82A}">
                    <a16:rowId xmlns:a16="http://schemas.microsoft.com/office/drawing/2014/main" val="10002"/>
                  </a:ext>
                </a:extLst>
              </a:tr>
              <a:tr h="951155">
                <a:tc>
                  <a:txBody>
                    <a:bodyPr/>
                    <a:lstStyle/>
                    <a:p>
                      <a:r>
                        <a:rPr lang="ru-RU" sz="1400" b="1" dirty="0"/>
                        <a:t>Источник</a:t>
                      </a:r>
                      <a:r>
                        <a:rPr lang="ru-RU" sz="1400" b="1" baseline="0" dirty="0"/>
                        <a:t> бюджета</a:t>
                      </a:r>
                      <a:endParaRPr lang="en-US" sz="1400" b="1" dirty="0">
                        <a:solidFill>
                          <a:schemeClr val="tx1"/>
                        </a:solidFill>
                      </a:endParaRPr>
                    </a:p>
                  </a:txBody>
                  <a:tcPr marL="68580" marR="68580"/>
                </a:tc>
                <a:tc>
                  <a:txBody>
                    <a:bodyPr/>
                    <a:lstStyle/>
                    <a:p>
                      <a:pPr marL="0" indent="0" algn="ctr">
                        <a:buFont typeface="Arial" panose="020B0604020202020204" pitchFamily="34" charset="0"/>
                        <a:buNone/>
                      </a:pPr>
                      <a:r>
                        <a:rPr lang="ru-RU" sz="1400" b="1" dirty="0"/>
                        <a:t>Федеральный</a:t>
                      </a:r>
                      <a:endParaRPr lang="en-US" sz="1400" b="1" dirty="0">
                        <a:solidFill>
                          <a:schemeClr val="tx1"/>
                        </a:solidFill>
                      </a:endParaRPr>
                    </a:p>
                  </a:txBody>
                  <a:tcPr marL="68580" marR="68580"/>
                </a:tc>
                <a:tc>
                  <a:txBody>
                    <a:bodyPr/>
                    <a:lstStyle/>
                    <a:p>
                      <a:pPr marL="0" indent="0" algn="ctr">
                        <a:buFont typeface="Arial" panose="020B0604020202020204" pitchFamily="34" charset="0"/>
                        <a:buNone/>
                      </a:pPr>
                      <a:r>
                        <a:rPr lang="ru-RU" sz="1400" b="1" dirty="0"/>
                        <a:t>Региональный</a:t>
                      </a:r>
                      <a:endParaRPr lang="en-US" sz="1400" b="1" dirty="0">
                        <a:solidFill>
                          <a:schemeClr val="tx1"/>
                        </a:solidFill>
                      </a:endParaRPr>
                    </a:p>
                  </a:txBody>
                  <a:tcPr marL="68580" marR="68580"/>
                </a:tc>
                <a:tc>
                  <a:txBody>
                    <a:bodyPr/>
                    <a:lstStyle/>
                    <a:p>
                      <a:pPr marL="0" indent="0" algn="ctr">
                        <a:buFont typeface="Arial" panose="020B0604020202020204" pitchFamily="34" charset="0"/>
                        <a:buNone/>
                      </a:pPr>
                      <a:r>
                        <a:rPr lang="ru-RU" sz="1400" b="1" dirty="0"/>
                        <a:t>Федеральные субсидии + региональный бюджет</a:t>
                      </a:r>
                      <a:endParaRPr lang="en-US" sz="1400" b="1" dirty="0">
                        <a:solidFill>
                          <a:schemeClr val="tx1"/>
                        </a:solidFill>
                      </a:endParaRPr>
                    </a:p>
                  </a:txBody>
                  <a:tcPr marL="68580" marR="6858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45756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55239" y="223877"/>
            <a:ext cx="8991530" cy="1444596"/>
          </a:xfr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Autofit/>
          </a:bodyPr>
          <a:lstStyle/>
          <a:p>
            <a:pPr algn="ctr"/>
            <a:r>
              <a:rPr lang="ru-RU" sz="3200" b="1" dirty="0">
                <a:solidFill>
                  <a:schemeClr val="bg1"/>
                </a:solidFill>
                <a:effectLst>
                  <a:outerShdw blurRad="38100" dist="38100" dir="2700000" algn="tl">
                    <a:srgbClr val="000000">
                      <a:alpha val="43137"/>
                    </a:srgbClr>
                  </a:outerShdw>
                </a:effectLst>
              </a:rPr>
              <a:t>Категории пациентов, которые могут получать лекарственную терапию по программе вторичной профилактики (ПРИКАЗ 639 н)</a:t>
            </a:r>
          </a:p>
        </p:txBody>
      </p:sp>
      <p:sp>
        <p:nvSpPr>
          <p:cNvPr id="3" name="Объект 2"/>
          <p:cNvSpPr>
            <a:spLocks noGrp="1"/>
          </p:cNvSpPr>
          <p:nvPr>
            <p:ph idx="1"/>
          </p:nvPr>
        </p:nvSpPr>
        <p:spPr>
          <a:xfrm>
            <a:off x="1991544" y="2060849"/>
            <a:ext cx="8496944" cy="4525963"/>
          </a:xfrm>
        </p:spPr>
        <p:txBody>
          <a:bodyPr>
            <a:normAutofit fontScale="77500" lnSpcReduction="20000"/>
          </a:bodyPr>
          <a:lstStyle/>
          <a:p>
            <a:pPr marL="0" indent="0">
              <a:buNone/>
            </a:pPr>
            <a:r>
              <a:rPr lang="ru-RU" b="1" dirty="0"/>
              <a:t>Пациенты, перенесшие </a:t>
            </a:r>
          </a:p>
          <a:p>
            <a:pPr lvl="1"/>
            <a:r>
              <a:rPr lang="ru-RU" b="1" dirty="0"/>
              <a:t>Острое нарушение мозгового кровообращения, </a:t>
            </a:r>
          </a:p>
          <a:p>
            <a:pPr lvl="1"/>
            <a:r>
              <a:rPr lang="ru-RU" b="1" dirty="0"/>
              <a:t>Инфаркт миокарда, </a:t>
            </a:r>
          </a:p>
          <a:p>
            <a:pPr lvl="1"/>
            <a:r>
              <a:rPr lang="ru-RU" b="1" dirty="0"/>
              <a:t>Стентирование, </a:t>
            </a:r>
          </a:p>
          <a:p>
            <a:pPr lvl="1"/>
            <a:r>
              <a:rPr lang="ru-RU" b="1" dirty="0"/>
              <a:t>Аортокоронарное шунтирование</a:t>
            </a:r>
          </a:p>
          <a:p>
            <a:pPr lvl="1"/>
            <a:r>
              <a:rPr lang="ru-RU" b="1" dirty="0" err="1"/>
              <a:t>Катетерную</a:t>
            </a:r>
            <a:r>
              <a:rPr lang="ru-RU" b="1" dirty="0"/>
              <a:t> абляцию </a:t>
            </a:r>
          </a:p>
          <a:p>
            <a:pPr marL="0" indent="0">
              <a:buNone/>
            </a:pPr>
            <a:r>
              <a:rPr lang="ru-RU" b="1" dirty="0"/>
              <a:t>В течение 24 </a:t>
            </a:r>
            <a:r>
              <a:rPr lang="ru-RU" b="1" dirty="0" err="1"/>
              <a:t>мес</a:t>
            </a:r>
            <a:r>
              <a:rPr lang="ru-RU" b="1" dirty="0"/>
              <a:t> после события</a:t>
            </a:r>
          </a:p>
          <a:p>
            <a:pPr marL="0" indent="0" algn="ctr">
              <a:buNone/>
            </a:pPr>
            <a:r>
              <a:rPr lang="ru-RU" b="1" dirty="0">
                <a:solidFill>
                  <a:srgbClr val="C00000"/>
                </a:solidFill>
              </a:rPr>
              <a:t>Условия для назначения препаратов в соответствии с приказом 639 н</a:t>
            </a:r>
          </a:p>
          <a:p>
            <a:r>
              <a:rPr lang="ru-RU" b="1" dirty="0"/>
              <a:t>Пациент не имеет федеральной или региональной льготы</a:t>
            </a:r>
          </a:p>
          <a:p>
            <a:r>
              <a:rPr lang="ru-RU" b="1" dirty="0"/>
              <a:t>Является гражданином Российской Федерации</a:t>
            </a:r>
          </a:p>
          <a:p>
            <a:r>
              <a:rPr lang="ru-RU" b="1" dirty="0"/>
              <a:t>Прикреплен к медицинской организации Московской области</a:t>
            </a:r>
          </a:p>
          <a:p>
            <a:r>
              <a:rPr lang="ru-RU" b="1" dirty="0"/>
              <a:t>Состоит на диспансерном наблюдении</a:t>
            </a:r>
          </a:p>
          <a:p>
            <a:pPr marL="0" indent="0">
              <a:buNone/>
            </a:pPr>
            <a:endParaRPr lang="ru-RU" b="1" dirty="0"/>
          </a:p>
          <a:p>
            <a:endParaRPr lang="ru-RU" dirty="0"/>
          </a:p>
        </p:txBody>
      </p:sp>
    </p:spTree>
    <p:extLst>
      <p:ext uri="{BB962C8B-B14F-4D97-AF65-F5344CB8AC3E}">
        <p14:creationId xmlns:p14="http://schemas.microsoft.com/office/powerpoint/2010/main" val="767576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91544" y="20618"/>
            <a:ext cx="8229600" cy="436582"/>
          </a:xfrm>
          <a:solidFill>
            <a:srgbClr val="C00000"/>
          </a:solidFill>
        </p:spPr>
        <p:txBody>
          <a:bodyPr>
            <a:noAutofit/>
          </a:bodyPr>
          <a:lstStyle/>
          <a:p>
            <a:r>
              <a:rPr lang="ru-RU" sz="3200" b="1" dirty="0">
                <a:solidFill>
                  <a:schemeClr val="bg1"/>
                </a:solidFill>
                <a:effectLst>
                  <a:outerShdw blurRad="38100" dist="38100" dir="2700000" algn="tl">
                    <a:srgbClr val="000000">
                      <a:alpha val="43137"/>
                    </a:srgbClr>
                  </a:outerShdw>
                </a:effectLst>
              </a:rPr>
              <a:t>Препараты, включенные в приказ МЗ РФ 639н</a:t>
            </a:r>
          </a:p>
        </p:txBody>
      </p:sp>
      <p:graphicFrame>
        <p:nvGraphicFramePr>
          <p:cNvPr id="3" name="Таблица 2"/>
          <p:cNvGraphicFramePr>
            <a:graphicFrameLocks noGrp="1"/>
          </p:cNvGraphicFramePr>
          <p:nvPr/>
        </p:nvGraphicFramePr>
        <p:xfrm>
          <a:off x="562541" y="527382"/>
          <a:ext cx="6164832" cy="6084240"/>
        </p:xfrm>
        <a:graphic>
          <a:graphicData uri="http://schemas.openxmlformats.org/drawingml/2006/table">
            <a:tbl>
              <a:tblPr>
                <a:tableStyleId>{5940675A-B579-460E-94D1-54222C63F5DA}</a:tableStyleId>
              </a:tblPr>
              <a:tblGrid>
                <a:gridCol w="440345">
                  <a:extLst>
                    <a:ext uri="{9D8B030D-6E8A-4147-A177-3AD203B41FA5}">
                      <a16:colId xmlns:a16="http://schemas.microsoft.com/office/drawing/2014/main" val="20000"/>
                    </a:ext>
                  </a:extLst>
                </a:gridCol>
                <a:gridCol w="3341443">
                  <a:extLst>
                    <a:ext uri="{9D8B030D-6E8A-4147-A177-3AD203B41FA5}">
                      <a16:colId xmlns:a16="http://schemas.microsoft.com/office/drawing/2014/main" val="20001"/>
                    </a:ext>
                  </a:extLst>
                </a:gridCol>
                <a:gridCol w="2383044">
                  <a:extLst>
                    <a:ext uri="{9D8B030D-6E8A-4147-A177-3AD203B41FA5}">
                      <a16:colId xmlns:a16="http://schemas.microsoft.com/office/drawing/2014/main" val="20002"/>
                    </a:ext>
                  </a:extLst>
                </a:gridCol>
              </a:tblGrid>
              <a:tr h="241772">
                <a:tc>
                  <a:txBody>
                    <a:bodyPr/>
                    <a:lstStyle/>
                    <a:p>
                      <a:pPr algn="l"/>
                      <a:r>
                        <a:rPr lang="en-US" sz="1600" b="1" dirty="0">
                          <a:effectLst/>
                        </a:rPr>
                        <a:t>N </a:t>
                      </a:r>
                      <a:r>
                        <a:rPr lang="ru-RU" sz="1600" b="1" dirty="0">
                          <a:effectLst/>
                        </a:rPr>
                        <a:t>   </a:t>
                      </a:r>
                    </a:p>
                  </a:txBody>
                  <a:tcPr marL="9671" marR="9671" marT="4835" marB="4835"/>
                </a:tc>
                <a:tc>
                  <a:txBody>
                    <a:bodyPr/>
                    <a:lstStyle/>
                    <a:p>
                      <a:pPr lvl="1" algn="l"/>
                      <a:r>
                        <a:rPr lang="ru-RU" sz="1600" b="1" dirty="0">
                          <a:effectLst/>
                        </a:rPr>
                        <a:t>МНН</a:t>
                      </a:r>
                    </a:p>
                  </a:txBody>
                  <a:tcPr marL="9671" marR="9671" marT="4835" marB="4835"/>
                </a:tc>
                <a:tc>
                  <a:txBody>
                    <a:bodyPr/>
                    <a:lstStyle/>
                    <a:p>
                      <a:pPr algn="ctr"/>
                      <a:r>
                        <a:rPr lang="ru-RU" sz="1600" b="1" dirty="0">
                          <a:effectLst/>
                        </a:rPr>
                        <a:t>Дозировка</a:t>
                      </a:r>
                    </a:p>
                  </a:txBody>
                  <a:tcPr marL="9671" marR="9671" marT="4835" marB="4835"/>
                </a:tc>
                <a:extLst>
                  <a:ext uri="{0D108BD9-81ED-4DB2-BD59-A6C34878D82A}">
                    <a16:rowId xmlns:a16="http://schemas.microsoft.com/office/drawing/2014/main" val="10000"/>
                  </a:ext>
                </a:extLst>
              </a:tr>
              <a:tr h="38683">
                <a:tc>
                  <a:txBody>
                    <a:bodyPr/>
                    <a:lstStyle/>
                    <a:p>
                      <a:pPr algn="l" fontAlgn="t"/>
                      <a:r>
                        <a:rPr lang="ru-RU" sz="1600" b="1">
                          <a:effectLst/>
                        </a:rPr>
                        <a:t>1.</a:t>
                      </a:r>
                    </a:p>
                  </a:txBody>
                  <a:tcPr marL="9671" marR="9671" marT="4835" marB="4835"/>
                </a:tc>
                <a:tc>
                  <a:txBody>
                    <a:bodyPr/>
                    <a:lstStyle/>
                    <a:p>
                      <a:pPr lvl="1" algn="l" fontAlgn="t"/>
                      <a:r>
                        <a:rPr lang="ru-RU" sz="1600" b="1" dirty="0" err="1">
                          <a:effectLst/>
                        </a:rPr>
                        <a:t>Амиодарон</a:t>
                      </a:r>
                      <a:endParaRPr lang="ru-RU" sz="1600" b="1" dirty="0">
                        <a:effectLst/>
                      </a:endParaRPr>
                    </a:p>
                  </a:txBody>
                  <a:tcPr marL="9671" marR="9671" marT="4835" marB="4835"/>
                </a:tc>
                <a:tc>
                  <a:txBody>
                    <a:bodyPr/>
                    <a:lstStyle/>
                    <a:p>
                      <a:pPr algn="ctr" fontAlgn="t"/>
                      <a:r>
                        <a:rPr lang="ru-RU" sz="1600" b="1" dirty="0">
                          <a:effectLst/>
                        </a:rPr>
                        <a:t>200 мг</a:t>
                      </a:r>
                    </a:p>
                  </a:txBody>
                  <a:tcPr marL="9671" marR="9671" marT="4835" marB="4835"/>
                </a:tc>
                <a:extLst>
                  <a:ext uri="{0D108BD9-81ED-4DB2-BD59-A6C34878D82A}">
                    <a16:rowId xmlns:a16="http://schemas.microsoft.com/office/drawing/2014/main" val="10001"/>
                  </a:ext>
                </a:extLst>
              </a:tr>
              <a:tr h="38683">
                <a:tc>
                  <a:txBody>
                    <a:bodyPr/>
                    <a:lstStyle/>
                    <a:p>
                      <a:pPr algn="l" fontAlgn="t"/>
                      <a:r>
                        <a:rPr lang="ru-RU" sz="1600" b="1">
                          <a:effectLst/>
                        </a:rPr>
                        <a:t>2.</a:t>
                      </a:r>
                    </a:p>
                  </a:txBody>
                  <a:tcPr marL="9671" marR="9671" marT="4835" marB="4835"/>
                </a:tc>
                <a:tc>
                  <a:txBody>
                    <a:bodyPr/>
                    <a:lstStyle/>
                    <a:p>
                      <a:pPr lvl="1" algn="l" fontAlgn="t"/>
                      <a:r>
                        <a:rPr lang="ru-RU" sz="1600" b="1">
                          <a:effectLst/>
                        </a:rPr>
                        <a:t>Амлодипин</a:t>
                      </a:r>
                    </a:p>
                  </a:txBody>
                  <a:tcPr marL="9671" marR="9671" marT="4835" marB="4835"/>
                </a:tc>
                <a:tc>
                  <a:txBody>
                    <a:bodyPr/>
                    <a:lstStyle/>
                    <a:p>
                      <a:pPr algn="ctr" fontAlgn="t"/>
                      <a:r>
                        <a:rPr lang="ru-RU" sz="1600" b="1">
                          <a:effectLst/>
                        </a:rPr>
                        <a:t>5 мг, 10 мг</a:t>
                      </a:r>
                    </a:p>
                  </a:txBody>
                  <a:tcPr marL="9671" marR="9671" marT="4835" marB="4835"/>
                </a:tc>
                <a:extLst>
                  <a:ext uri="{0D108BD9-81ED-4DB2-BD59-A6C34878D82A}">
                    <a16:rowId xmlns:a16="http://schemas.microsoft.com/office/drawing/2014/main" val="10002"/>
                  </a:ext>
                </a:extLst>
              </a:tr>
              <a:tr h="125721">
                <a:tc>
                  <a:txBody>
                    <a:bodyPr/>
                    <a:lstStyle/>
                    <a:p>
                      <a:pPr algn="l" fontAlgn="t"/>
                      <a:r>
                        <a:rPr lang="ru-RU" sz="1600" b="1">
                          <a:effectLst/>
                        </a:rPr>
                        <a:t>3.</a:t>
                      </a:r>
                    </a:p>
                  </a:txBody>
                  <a:tcPr marL="9671" marR="9671" marT="4835" marB="4835"/>
                </a:tc>
                <a:tc>
                  <a:txBody>
                    <a:bodyPr/>
                    <a:lstStyle/>
                    <a:p>
                      <a:pPr lvl="1" algn="l" fontAlgn="t"/>
                      <a:r>
                        <a:rPr lang="ru-RU" sz="1600" b="1">
                          <a:effectLst/>
                        </a:rPr>
                        <a:t>Апиксабан</a:t>
                      </a:r>
                    </a:p>
                  </a:txBody>
                  <a:tcPr marL="9671" marR="9671" marT="4835" marB="4835"/>
                </a:tc>
                <a:tc>
                  <a:txBody>
                    <a:bodyPr/>
                    <a:lstStyle/>
                    <a:p>
                      <a:pPr algn="ctr" fontAlgn="t"/>
                      <a:r>
                        <a:rPr lang="ru-RU" sz="1600" b="1">
                          <a:effectLst/>
                        </a:rPr>
                        <a:t>2,5 мг, 5 мг</a:t>
                      </a:r>
                    </a:p>
                  </a:txBody>
                  <a:tcPr marL="9671" marR="9671" marT="4835" marB="4835"/>
                </a:tc>
                <a:extLst>
                  <a:ext uri="{0D108BD9-81ED-4DB2-BD59-A6C34878D82A}">
                    <a16:rowId xmlns:a16="http://schemas.microsoft.com/office/drawing/2014/main" val="10003"/>
                  </a:ext>
                </a:extLst>
              </a:tr>
              <a:tr h="212759">
                <a:tc>
                  <a:txBody>
                    <a:bodyPr/>
                    <a:lstStyle/>
                    <a:p>
                      <a:pPr algn="l" fontAlgn="t"/>
                      <a:r>
                        <a:rPr lang="ru-RU" sz="1600" b="1">
                          <a:effectLst/>
                        </a:rPr>
                        <a:t>4.</a:t>
                      </a:r>
                    </a:p>
                  </a:txBody>
                  <a:tcPr marL="9671" marR="9671" marT="4835" marB="4835"/>
                </a:tc>
                <a:tc>
                  <a:txBody>
                    <a:bodyPr/>
                    <a:lstStyle/>
                    <a:p>
                      <a:pPr lvl="1" algn="l" fontAlgn="t"/>
                      <a:r>
                        <a:rPr lang="ru-RU" sz="1600" b="1">
                          <a:effectLst/>
                        </a:rPr>
                        <a:t>Аторвастатин</a:t>
                      </a:r>
                    </a:p>
                  </a:txBody>
                  <a:tcPr marL="9671" marR="9671" marT="4835" marB="4835"/>
                </a:tc>
                <a:tc>
                  <a:txBody>
                    <a:bodyPr/>
                    <a:lstStyle/>
                    <a:p>
                      <a:pPr algn="ctr" fontAlgn="t"/>
                      <a:r>
                        <a:rPr lang="ru-RU" sz="1600" b="1">
                          <a:effectLst/>
                        </a:rPr>
                        <a:t>20 мг, 40 мг, 80 мг</a:t>
                      </a:r>
                    </a:p>
                  </a:txBody>
                  <a:tcPr marL="9671" marR="9671" marT="4835" marB="4835"/>
                </a:tc>
                <a:extLst>
                  <a:ext uri="{0D108BD9-81ED-4DB2-BD59-A6C34878D82A}">
                    <a16:rowId xmlns:a16="http://schemas.microsoft.com/office/drawing/2014/main" val="10004"/>
                  </a:ext>
                </a:extLst>
              </a:tr>
              <a:tr h="219789">
                <a:tc>
                  <a:txBody>
                    <a:bodyPr/>
                    <a:lstStyle/>
                    <a:p>
                      <a:pPr algn="l" fontAlgn="t"/>
                      <a:r>
                        <a:rPr lang="ru-RU" sz="1600" b="1">
                          <a:effectLst/>
                        </a:rPr>
                        <a:t>5.</a:t>
                      </a:r>
                    </a:p>
                  </a:txBody>
                  <a:tcPr marL="9671" marR="9671" marT="4835" marB="4835"/>
                </a:tc>
                <a:tc>
                  <a:txBody>
                    <a:bodyPr/>
                    <a:lstStyle/>
                    <a:p>
                      <a:pPr lvl="1" algn="l" fontAlgn="t"/>
                      <a:r>
                        <a:rPr lang="ru-RU" sz="1600" b="1" dirty="0">
                          <a:effectLst/>
                        </a:rPr>
                        <a:t>Ацетилсалициловая кислота</a:t>
                      </a:r>
                    </a:p>
                  </a:txBody>
                  <a:tcPr marL="9671" marR="9671" marT="4835" marB="4835"/>
                </a:tc>
                <a:tc>
                  <a:txBody>
                    <a:bodyPr/>
                    <a:lstStyle/>
                    <a:p>
                      <a:pPr algn="ctr" fontAlgn="t"/>
                      <a:r>
                        <a:rPr lang="ru-RU" sz="1600" b="1" dirty="0">
                          <a:effectLst/>
                        </a:rPr>
                        <a:t>75 мг, 100 мг</a:t>
                      </a:r>
                    </a:p>
                  </a:txBody>
                  <a:tcPr marL="9671" marR="9671" marT="4835" marB="4835"/>
                </a:tc>
                <a:extLst>
                  <a:ext uri="{0D108BD9-81ED-4DB2-BD59-A6C34878D82A}">
                    <a16:rowId xmlns:a16="http://schemas.microsoft.com/office/drawing/2014/main" val="10005"/>
                  </a:ext>
                </a:extLst>
              </a:tr>
              <a:tr h="154734">
                <a:tc>
                  <a:txBody>
                    <a:bodyPr/>
                    <a:lstStyle/>
                    <a:p>
                      <a:pPr algn="l" fontAlgn="t"/>
                      <a:r>
                        <a:rPr lang="ru-RU" sz="1600" b="1">
                          <a:effectLst/>
                        </a:rPr>
                        <a:t>6.</a:t>
                      </a:r>
                    </a:p>
                  </a:txBody>
                  <a:tcPr marL="9671" marR="9671" marT="4835" marB="4835"/>
                </a:tc>
                <a:tc>
                  <a:txBody>
                    <a:bodyPr/>
                    <a:lstStyle/>
                    <a:p>
                      <a:pPr lvl="1" algn="l" fontAlgn="t"/>
                      <a:r>
                        <a:rPr lang="ru-RU" sz="1600" b="1">
                          <a:effectLst/>
                        </a:rPr>
                        <a:t>Бисопролол</a:t>
                      </a:r>
                    </a:p>
                  </a:txBody>
                  <a:tcPr marL="9671" marR="9671" marT="4835" marB="4835"/>
                </a:tc>
                <a:tc>
                  <a:txBody>
                    <a:bodyPr/>
                    <a:lstStyle/>
                    <a:p>
                      <a:pPr algn="ctr" fontAlgn="t"/>
                      <a:r>
                        <a:rPr lang="ru-RU" sz="1600" b="1">
                          <a:effectLst/>
                        </a:rPr>
                        <a:t>5 мг, 10 мг</a:t>
                      </a:r>
                    </a:p>
                  </a:txBody>
                  <a:tcPr marL="9671" marR="9671" marT="4835" marB="4835"/>
                </a:tc>
                <a:extLst>
                  <a:ext uri="{0D108BD9-81ED-4DB2-BD59-A6C34878D82A}">
                    <a16:rowId xmlns:a16="http://schemas.microsoft.com/office/drawing/2014/main" val="10006"/>
                  </a:ext>
                </a:extLst>
              </a:tr>
              <a:tr h="38683">
                <a:tc>
                  <a:txBody>
                    <a:bodyPr/>
                    <a:lstStyle/>
                    <a:p>
                      <a:pPr algn="l" fontAlgn="t"/>
                      <a:r>
                        <a:rPr lang="ru-RU" sz="1600" b="1">
                          <a:effectLst/>
                        </a:rPr>
                        <a:t>7.</a:t>
                      </a:r>
                    </a:p>
                  </a:txBody>
                  <a:tcPr marL="9671" marR="9671" marT="4835" marB="4835"/>
                </a:tc>
                <a:tc>
                  <a:txBody>
                    <a:bodyPr/>
                    <a:lstStyle/>
                    <a:p>
                      <a:pPr lvl="1" algn="l" fontAlgn="t"/>
                      <a:r>
                        <a:rPr lang="ru-RU" sz="1600" b="1">
                          <a:effectLst/>
                        </a:rPr>
                        <a:t>Варфарин</a:t>
                      </a:r>
                    </a:p>
                  </a:txBody>
                  <a:tcPr marL="9671" marR="9671" marT="4835" marB="4835"/>
                </a:tc>
                <a:tc>
                  <a:txBody>
                    <a:bodyPr/>
                    <a:lstStyle/>
                    <a:p>
                      <a:pPr algn="ctr" fontAlgn="t"/>
                      <a:r>
                        <a:rPr lang="ru-RU" sz="1600" b="1">
                          <a:effectLst/>
                        </a:rPr>
                        <a:t>2,5 мг</a:t>
                      </a:r>
                    </a:p>
                  </a:txBody>
                  <a:tcPr marL="9671" marR="9671" marT="4835" marB="4835"/>
                </a:tc>
                <a:extLst>
                  <a:ext uri="{0D108BD9-81ED-4DB2-BD59-A6C34878D82A}">
                    <a16:rowId xmlns:a16="http://schemas.microsoft.com/office/drawing/2014/main" val="10007"/>
                  </a:ext>
                </a:extLst>
              </a:tr>
              <a:tr h="38683">
                <a:tc>
                  <a:txBody>
                    <a:bodyPr/>
                    <a:lstStyle/>
                    <a:p>
                      <a:pPr algn="l" fontAlgn="t"/>
                      <a:r>
                        <a:rPr lang="ru-RU" sz="1600" b="1">
                          <a:effectLst/>
                        </a:rPr>
                        <a:t>8.</a:t>
                      </a:r>
                    </a:p>
                  </a:txBody>
                  <a:tcPr marL="9671" marR="9671" marT="4835" marB="4835"/>
                </a:tc>
                <a:tc>
                  <a:txBody>
                    <a:bodyPr/>
                    <a:lstStyle/>
                    <a:p>
                      <a:pPr lvl="1" algn="l" fontAlgn="t"/>
                      <a:r>
                        <a:rPr lang="ru-RU" sz="1600" b="1">
                          <a:effectLst/>
                        </a:rPr>
                        <a:t>Гидрохлоротиазид</a:t>
                      </a:r>
                    </a:p>
                  </a:txBody>
                  <a:tcPr marL="9671" marR="9671" marT="4835" marB="4835"/>
                </a:tc>
                <a:tc>
                  <a:txBody>
                    <a:bodyPr/>
                    <a:lstStyle/>
                    <a:p>
                      <a:pPr algn="ctr" fontAlgn="t"/>
                      <a:r>
                        <a:rPr lang="ru-RU" sz="1600" b="1">
                          <a:effectLst/>
                        </a:rPr>
                        <a:t>25 мг</a:t>
                      </a:r>
                    </a:p>
                  </a:txBody>
                  <a:tcPr marL="9671" marR="9671" marT="4835" marB="4835"/>
                </a:tc>
                <a:extLst>
                  <a:ext uri="{0D108BD9-81ED-4DB2-BD59-A6C34878D82A}">
                    <a16:rowId xmlns:a16="http://schemas.microsoft.com/office/drawing/2014/main" val="10008"/>
                  </a:ext>
                </a:extLst>
              </a:tr>
              <a:tr h="67696">
                <a:tc>
                  <a:txBody>
                    <a:bodyPr/>
                    <a:lstStyle/>
                    <a:p>
                      <a:pPr algn="l" fontAlgn="t"/>
                      <a:r>
                        <a:rPr lang="ru-RU" sz="1600" b="1">
                          <a:effectLst/>
                        </a:rPr>
                        <a:t>9.</a:t>
                      </a:r>
                    </a:p>
                  </a:txBody>
                  <a:tcPr marL="9671" marR="9671" marT="4835" marB="4835"/>
                </a:tc>
                <a:tc>
                  <a:txBody>
                    <a:bodyPr/>
                    <a:lstStyle/>
                    <a:p>
                      <a:pPr lvl="1" algn="l" fontAlgn="t"/>
                      <a:r>
                        <a:rPr lang="ru-RU" sz="1600" b="1" dirty="0">
                          <a:effectLst/>
                        </a:rPr>
                        <a:t>Дабигатрана </a:t>
                      </a:r>
                      <a:r>
                        <a:rPr lang="ru-RU" sz="1600" b="1" dirty="0" err="1">
                          <a:effectLst/>
                        </a:rPr>
                        <a:t>этексилат</a:t>
                      </a:r>
                      <a:endParaRPr lang="ru-RU" sz="1600" b="1" dirty="0">
                        <a:effectLst/>
                      </a:endParaRPr>
                    </a:p>
                  </a:txBody>
                  <a:tcPr marL="9671" marR="9671" marT="4835" marB="4835"/>
                </a:tc>
                <a:tc>
                  <a:txBody>
                    <a:bodyPr/>
                    <a:lstStyle/>
                    <a:p>
                      <a:pPr algn="ctr" fontAlgn="t"/>
                      <a:r>
                        <a:rPr lang="ru-RU" sz="1600" b="1">
                          <a:effectLst/>
                        </a:rPr>
                        <a:t>110 мг, 150 мг</a:t>
                      </a:r>
                    </a:p>
                  </a:txBody>
                  <a:tcPr marL="9671" marR="9671" marT="4835" marB="4835"/>
                </a:tc>
                <a:extLst>
                  <a:ext uri="{0D108BD9-81ED-4DB2-BD59-A6C34878D82A}">
                    <a16:rowId xmlns:a16="http://schemas.microsoft.com/office/drawing/2014/main" val="10009"/>
                  </a:ext>
                </a:extLst>
              </a:tr>
              <a:tr h="226864">
                <a:tc>
                  <a:txBody>
                    <a:bodyPr/>
                    <a:lstStyle/>
                    <a:p>
                      <a:pPr algn="l" fontAlgn="t"/>
                      <a:r>
                        <a:rPr lang="ru-RU" sz="1600" b="1">
                          <a:effectLst/>
                        </a:rPr>
                        <a:t>10.</a:t>
                      </a:r>
                    </a:p>
                  </a:txBody>
                  <a:tcPr marL="9671" marR="9671" marT="4835" marB="4835"/>
                </a:tc>
                <a:tc>
                  <a:txBody>
                    <a:bodyPr/>
                    <a:lstStyle/>
                    <a:p>
                      <a:pPr lvl="1" algn="l" fontAlgn="t"/>
                      <a:r>
                        <a:rPr lang="ru-RU" sz="1600" b="1">
                          <a:effectLst/>
                        </a:rPr>
                        <a:t>Изосорбида мононитрат</a:t>
                      </a:r>
                    </a:p>
                  </a:txBody>
                  <a:tcPr marL="9671" marR="9671" marT="4835" marB="4835"/>
                </a:tc>
                <a:tc>
                  <a:txBody>
                    <a:bodyPr/>
                    <a:lstStyle/>
                    <a:p>
                      <a:pPr algn="ctr" fontAlgn="t"/>
                      <a:r>
                        <a:rPr lang="ru-RU" sz="1600" b="1" dirty="0">
                          <a:effectLst/>
                        </a:rPr>
                        <a:t>40 мг, 50 мг</a:t>
                      </a:r>
                    </a:p>
                  </a:txBody>
                  <a:tcPr marL="9671" marR="9671" marT="4835" marB="4835"/>
                </a:tc>
                <a:extLst>
                  <a:ext uri="{0D108BD9-81ED-4DB2-BD59-A6C34878D82A}">
                    <a16:rowId xmlns:a16="http://schemas.microsoft.com/office/drawing/2014/main" val="10010"/>
                  </a:ext>
                </a:extLst>
              </a:tr>
              <a:tr h="212759">
                <a:tc>
                  <a:txBody>
                    <a:bodyPr/>
                    <a:lstStyle/>
                    <a:p>
                      <a:pPr algn="l" fontAlgn="t"/>
                      <a:r>
                        <a:rPr lang="ru-RU" sz="1600" b="1">
                          <a:effectLst/>
                        </a:rPr>
                        <a:t>11.</a:t>
                      </a:r>
                    </a:p>
                  </a:txBody>
                  <a:tcPr marL="9671" marR="9671" marT="4835" marB="4835"/>
                </a:tc>
                <a:tc>
                  <a:txBody>
                    <a:bodyPr/>
                    <a:lstStyle/>
                    <a:p>
                      <a:pPr lvl="1" algn="l" fontAlgn="t"/>
                      <a:r>
                        <a:rPr lang="ru-RU" sz="1600" b="1">
                          <a:effectLst/>
                        </a:rPr>
                        <a:t>Индапамид</a:t>
                      </a:r>
                    </a:p>
                  </a:txBody>
                  <a:tcPr marL="9671" marR="9671" marT="4835" marB="4835"/>
                </a:tc>
                <a:tc>
                  <a:txBody>
                    <a:bodyPr/>
                    <a:lstStyle/>
                    <a:p>
                      <a:pPr algn="ctr" fontAlgn="t"/>
                      <a:r>
                        <a:rPr lang="ru-RU" sz="1600" b="1" dirty="0">
                          <a:effectLst/>
                        </a:rPr>
                        <a:t>2,5 мг</a:t>
                      </a:r>
                    </a:p>
                  </a:txBody>
                  <a:tcPr marL="9671" marR="9671" marT="4835" marB="4835"/>
                </a:tc>
                <a:extLst>
                  <a:ext uri="{0D108BD9-81ED-4DB2-BD59-A6C34878D82A}">
                    <a16:rowId xmlns:a16="http://schemas.microsoft.com/office/drawing/2014/main" val="10011"/>
                  </a:ext>
                </a:extLst>
              </a:tr>
              <a:tr h="125721">
                <a:tc>
                  <a:txBody>
                    <a:bodyPr/>
                    <a:lstStyle/>
                    <a:p>
                      <a:pPr algn="l" fontAlgn="t"/>
                      <a:r>
                        <a:rPr lang="ru-RU" sz="1600" b="1">
                          <a:effectLst/>
                        </a:rPr>
                        <a:t>12.</a:t>
                      </a:r>
                    </a:p>
                  </a:txBody>
                  <a:tcPr marL="9671" marR="9671" marT="4835" marB="4835"/>
                </a:tc>
                <a:tc>
                  <a:txBody>
                    <a:bodyPr/>
                    <a:lstStyle/>
                    <a:p>
                      <a:pPr lvl="1" algn="l" fontAlgn="t"/>
                      <a:r>
                        <a:rPr lang="ru-RU" sz="1600" b="1">
                          <a:effectLst/>
                        </a:rPr>
                        <a:t>Клопидогрел</a:t>
                      </a:r>
                    </a:p>
                  </a:txBody>
                  <a:tcPr marL="9671" marR="9671" marT="4835" marB="4835"/>
                </a:tc>
                <a:tc>
                  <a:txBody>
                    <a:bodyPr/>
                    <a:lstStyle/>
                    <a:p>
                      <a:pPr algn="ctr" fontAlgn="t"/>
                      <a:r>
                        <a:rPr lang="ru-RU" sz="1600" b="1" dirty="0">
                          <a:effectLst/>
                        </a:rPr>
                        <a:t>75 мг</a:t>
                      </a:r>
                    </a:p>
                  </a:txBody>
                  <a:tcPr marL="9671" marR="9671" marT="4835" marB="4835"/>
                </a:tc>
                <a:extLst>
                  <a:ext uri="{0D108BD9-81ED-4DB2-BD59-A6C34878D82A}">
                    <a16:rowId xmlns:a16="http://schemas.microsoft.com/office/drawing/2014/main" val="10012"/>
                  </a:ext>
                </a:extLst>
              </a:tr>
              <a:tr h="67696">
                <a:tc>
                  <a:txBody>
                    <a:bodyPr/>
                    <a:lstStyle/>
                    <a:p>
                      <a:pPr algn="l" fontAlgn="t"/>
                      <a:r>
                        <a:rPr lang="ru-RU" sz="1600" b="1">
                          <a:effectLst/>
                        </a:rPr>
                        <a:t>13.</a:t>
                      </a:r>
                    </a:p>
                  </a:txBody>
                  <a:tcPr marL="9671" marR="9671" marT="4835" marB="4835"/>
                </a:tc>
                <a:tc>
                  <a:txBody>
                    <a:bodyPr/>
                    <a:lstStyle/>
                    <a:p>
                      <a:pPr lvl="1" algn="l" fontAlgn="t"/>
                      <a:r>
                        <a:rPr lang="ru-RU" sz="1600" b="1">
                          <a:effectLst/>
                        </a:rPr>
                        <a:t>Лаппаконитина гидробромид</a:t>
                      </a:r>
                    </a:p>
                  </a:txBody>
                  <a:tcPr marL="9671" marR="9671" marT="4835" marB="4835"/>
                </a:tc>
                <a:tc>
                  <a:txBody>
                    <a:bodyPr/>
                    <a:lstStyle/>
                    <a:p>
                      <a:pPr algn="ctr" fontAlgn="t"/>
                      <a:r>
                        <a:rPr lang="ru-RU" sz="1600" b="1">
                          <a:effectLst/>
                        </a:rPr>
                        <a:t>25 мг</a:t>
                      </a:r>
                    </a:p>
                  </a:txBody>
                  <a:tcPr marL="9671" marR="9671" marT="4835" marB="4835"/>
                </a:tc>
                <a:extLst>
                  <a:ext uri="{0D108BD9-81ED-4DB2-BD59-A6C34878D82A}">
                    <a16:rowId xmlns:a16="http://schemas.microsoft.com/office/drawing/2014/main" val="10013"/>
                  </a:ext>
                </a:extLst>
              </a:tr>
              <a:tr h="212759">
                <a:tc>
                  <a:txBody>
                    <a:bodyPr/>
                    <a:lstStyle/>
                    <a:p>
                      <a:pPr algn="l" fontAlgn="t"/>
                      <a:r>
                        <a:rPr lang="ru-RU" sz="1600" b="1">
                          <a:effectLst/>
                        </a:rPr>
                        <a:t>14.</a:t>
                      </a:r>
                    </a:p>
                  </a:txBody>
                  <a:tcPr marL="9671" marR="9671" marT="4835" marB="4835"/>
                </a:tc>
                <a:tc>
                  <a:txBody>
                    <a:bodyPr/>
                    <a:lstStyle/>
                    <a:p>
                      <a:pPr lvl="1" algn="l" fontAlgn="t"/>
                      <a:r>
                        <a:rPr lang="ru-RU" sz="1600" b="1">
                          <a:effectLst/>
                        </a:rPr>
                        <a:t>Лозартан</a:t>
                      </a:r>
                    </a:p>
                  </a:txBody>
                  <a:tcPr marL="9671" marR="9671" marT="4835" marB="4835"/>
                </a:tc>
                <a:tc>
                  <a:txBody>
                    <a:bodyPr/>
                    <a:lstStyle/>
                    <a:p>
                      <a:pPr algn="ctr" fontAlgn="t"/>
                      <a:r>
                        <a:rPr lang="ru-RU" sz="1600" b="1">
                          <a:effectLst/>
                        </a:rPr>
                        <a:t>50 мг, 100 мг</a:t>
                      </a:r>
                    </a:p>
                  </a:txBody>
                  <a:tcPr marL="9671" marR="9671" marT="4835" marB="4835"/>
                </a:tc>
                <a:extLst>
                  <a:ext uri="{0D108BD9-81ED-4DB2-BD59-A6C34878D82A}">
                    <a16:rowId xmlns:a16="http://schemas.microsoft.com/office/drawing/2014/main" val="10014"/>
                  </a:ext>
                </a:extLst>
              </a:tr>
              <a:tr h="180913">
                <a:tc>
                  <a:txBody>
                    <a:bodyPr/>
                    <a:lstStyle/>
                    <a:p>
                      <a:pPr algn="l" fontAlgn="t"/>
                      <a:r>
                        <a:rPr lang="ru-RU" sz="1600" b="1">
                          <a:effectLst/>
                        </a:rPr>
                        <a:t>15.</a:t>
                      </a:r>
                    </a:p>
                  </a:txBody>
                  <a:tcPr marL="9671" marR="9671" marT="4835" marB="4835"/>
                </a:tc>
                <a:tc>
                  <a:txBody>
                    <a:bodyPr/>
                    <a:lstStyle/>
                    <a:p>
                      <a:pPr lvl="1" algn="l" fontAlgn="t"/>
                      <a:r>
                        <a:rPr lang="ru-RU" sz="1600" b="1">
                          <a:effectLst/>
                        </a:rPr>
                        <a:t>Метопролол</a:t>
                      </a:r>
                    </a:p>
                  </a:txBody>
                  <a:tcPr marL="9671" marR="9671" marT="4835" marB="4835"/>
                </a:tc>
                <a:tc>
                  <a:txBody>
                    <a:bodyPr/>
                    <a:lstStyle/>
                    <a:p>
                      <a:pPr algn="ctr" fontAlgn="t"/>
                      <a:r>
                        <a:rPr lang="ru-RU" sz="1600" b="1">
                          <a:effectLst/>
                        </a:rPr>
                        <a:t>50 мг, 100 мг</a:t>
                      </a:r>
                    </a:p>
                  </a:txBody>
                  <a:tcPr marL="9671" marR="9671" marT="4835" marB="4835"/>
                </a:tc>
                <a:extLst>
                  <a:ext uri="{0D108BD9-81ED-4DB2-BD59-A6C34878D82A}">
                    <a16:rowId xmlns:a16="http://schemas.microsoft.com/office/drawing/2014/main" val="10015"/>
                  </a:ext>
                </a:extLst>
              </a:tr>
              <a:tr h="125721">
                <a:tc>
                  <a:txBody>
                    <a:bodyPr/>
                    <a:lstStyle/>
                    <a:p>
                      <a:pPr algn="l" fontAlgn="t"/>
                      <a:r>
                        <a:rPr lang="ru-RU" sz="1600" b="1">
                          <a:effectLst/>
                        </a:rPr>
                        <a:t>16.</a:t>
                      </a:r>
                    </a:p>
                  </a:txBody>
                  <a:tcPr marL="9671" marR="9671" marT="4835" marB="4835"/>
                </a:tc>
                <a:tc>
                  <a:txBody>
                    <a:bodyPr/>
                    <a:lstStyle/>
                    <a:p>
                      <a:pPr lvl="1" algn="l" fontAlgn="t"/>
                      <a:r>
                        <a:rPr lang="ru-RU" sz="1600" b="1">
                          <a:effectLst/>
                        </a:rPr>
                        <a:t>Моксонидин</a:t>
                      </a:r>
                    </a:p>
                  </a:txBody>
                  <a:tcPr marL="9671" marR="9671" marT="4835" marB="4835"/>
                </a:tc>
                <a:tc>
                  <a:txBody>
                    <a:bodyPr/>
                    <a:lstStyle/>
                    <a:p>
                      <a:pPr algn="ctr" fontAlgn="t"/>
                      <a:r>
                        <a:rPr lang="ru-RU" sz="1600" b="1" dirty="0">
                          <a:effectLst/>
                        </a:rPr>
                        <a:t>0,2 мг, 0,4 мг</a:t>
                      </a:r>
                    </a:p>
                  </a:txBody>
                  <a:tcPr marL="9671" marR="9671" marT="4835" marB="4835"/>
                </a:tc>
                <a:extLst>
                  <a:ext uri="{0D108BD9-81ED-4DB2-BD59-A6C34878D82A}">
                    <a16:rowId xmlns:a16="http://schemas.microsoft.com/office/drawing/2014/main" val="10016"/>
                  </a:ext>
                </a:extLst>
              </a:tr>
              <a:tr h="241772">
                <a:tc>
                  <a:txBody>
                    <a:bodyPr/>
                    <a:lstStyle/>
                    <a:p>
                      <a:pPr algn="l" fontAlgn="t"/>
                      <a:r>
                        <a:rPr lang="ru-RU" sz="1600" b="1">
                          <a:effectLst/>
                        </a:rPr>
                        <a:t>17.</a:t>
                      </a:r>
                    </a:p>
                  </a:txBody>
                  <a:tcPr marL="9671" marR="9671" marT="4835" marB="4835"/>
                </a:tc>
                <a:tc>
                  <a:txBody>
                    <a:bodyPr/>
                    <a:lstStyle/>
                    <a:p>
                      <a:pPr lvl="1" algn="l" fontAlgn="t"/>
                      <a:r>
                        <a:rPr lang="ru-RU" sz="1600" b="1">
                          <a:effectLst/>
                        </a:rPr>
                        <a:t>Периндоприл</a:t>
                      </a:r>
                    </a:p>
                  </a:txBody>
                  <a:tcPr marL="9671" marR="9671" marT="4835" marB="4835"/>
                </a:tc>
                <a:tc>
                  <a:txBody>
                    <a:bodyPr/>
                    <a:lstStyle/>
                    <a:p>
                      <a:pPr algn="ctr" fontAlgn="t"/>
                      <a:r>
                        <a:rPr lang="ru-RU" sz="1600" b="1">
                          <a:effectLst/>
                        </a:rPr>
                        <a:t>4 мг, 5 мг, 8 мг, 10 мг</a:t>
                      </a:r>
                    </a:p>
                  </a:txBody>
                  <a:tcPr marL="9671" marR="9671" marT="4835" marB="4835"/>
                </a:tc>
                <a:extLst>
                  <a:ext uri="{0D108BD9-81ED-4DB2-BD59-A6C34878D82A}">
                    <a16:rowId xmlns:a16="http://schemas.microsoft.com/office/drawing/2014/main" val="10017"/>
                  </a:ext>
                </a:extLst>
              </a:tr>
              <a:tr h="125721">
                <a:tc>
                  <a:txBody>
                    <a:bodyPr/>
                    <a:lstStyle/>
                    <a:p>
                      <a:pPr algn="l" fontAlgn="t"/>
                      <a:r>
                        <a:rPr lang="ru-RU" sz="1600" b="1">
                          <a:effectLst/>
                        </a:rPr>
                        <a:t>18.</a:t>
                      </a:r>
                    </a:p>
                  </a:txBody>
                  <a:tcPr marL="9671" marR="9671" marT="4835" marB="4835"/>
                </a:tc>
                <a:tc>
                  <a:txBody>
                    <a:bodyPr/>
                    <a:lstStyle/>
                    <a:p>
                      <a:pPr lvl="1" algn="l" fontAlgn="t"/>
                      <a:r>
                        <a:rPr lang="ru-RU" sz="1600" b="1">
                          <a:effectLst/>
                        </a:rPr>
                        <a:t>Пропафенон</a:t>
                      </a:r>
                    </a:p>
                  </a:txBody>
                  <a:tcPr marL="9671" marR="9671" marT="4835" marB="4835"/>
                </a:tc>
                <a:tc>
                  <a:txBody>
                    <a:bodyPr/>
                    <a:lstStyle/>
                    <a:p>
                      <a:pPr algn="ctr" fontAlgn="t"/>
                      <a:r>
                        <a:rPr lang="ru-RU" sz="1600" b="1">
                          <a:effectLst/>
                        </a:rPr>
                        <a:t>150 мг</a:t>
                      </a:r>
                    </a:p>
                  </a:txBody>
                  <a:tcPr marL="9671" marR="9671" marT="4835" marB="4835"/>
                </a:tc>
                <a:extLst>
                  <a:ext uri="{0D108BD9-81ED-4DB2-BD59-A6C34878D82A}">
                    <a16:rowId xmlns:a16="http://schemas.microsoft.com/office/drawing/2014/main" val="10018"/>
                  </a:ext>
                </a:extLst>
              </a:tr>
              <a:tr h="125721">
                <a:tc>
                  <a:txBody>
                    <a:bodyPr/>
                    <a:lstStyle/>
                    <a:p>
                      <a:pPr algn="l" fontAlgn="t"/>
                      <a:r>
                        <a:rPr lang="ru-RU" sz="1600" b="1">
                          <a:effectLst/>
                        </a:rPr>
                        <a:t>19.</a:t>
                      </a:r>
                    </a:p>
                  </a:txBody>
                  <a:tcPr marL="9671" marR="9671" marT="4835" marB="4835"/>
                </a:tc>
                <a:tc>
                  <a:txBody>
                    <a:bodyPr/>
                    <a:lstStyle/>
                    <a:p>
                      <a:pPr lvl="1" algn="l" fontAlgn="t"/>
                      <a:r>
                        <a:rPr lang="ru-RU" sz="1600" b="1" dirty="0" err="1">
                          <a:solidFill>
                            <a:srgbClr val="C00000"/>
                          </a:solidFill>
                          <a:effectLst/>
                        </a:rPr>
                        <a:t>Ривароксабан</a:t>
                      </a:r>
                      <a:endParaRPr lang="ru-RU" sz="1600" b="1" dirty="0">
                        <a:solidFill>
                          <a:srgbClr val="C00000"/>
                        </a:solidFill>
                        <a:effectLst/>
                      </a:endParaRPr>
                    </a:p>
                  </a:txBody>
                  <a:tcPr marL="9671" marR="9671" marT="4835" marB="4835"/>
                </a:tc>
                <a:tc>
                  <a:txBody>
                    <a:bodyPr/>
                    <a:lstStyle/>
                    <a:p>
                      <a:pPr algn="ctr" fontAlgn="t"/>
                      <a:r>
                        <a:rPr lang="ru-RU" sz="1600" b="1" dirty="0">
                          <a:solidFill>
                            <a:srgbClr val="C00000"/>
                          </a:solidFill>
                          <a:effectLst/>
                        </a:rPr>
                        <a:t>2,5 г, 15 мг, 20 мг</a:t>
                      </a:r>
                    </a:p>
                  </a:txBody>
                  <a:tcPr marL="9671" marR="9671" marT="4835" marB="4835"/>
                </a:tc>
                <a:extLst>
                  <a:ext uri="{0D108BD9-81ED-4DB2-BD59-A6C34878D82A}">
                    <a16:rowId xmlns:a16="http://schemas.microsoft.com/office/drawing/2014/main" val="10019"/>
                  </a:ext>
                </a:extLst>
              </a:tr>
              <a:tr h="212759">
                <a:tc>
                  <a:txBody>
                    <a:bodyPr/>
                    <a:lstStyle/>
                    <a:p>
                      <a:pPr algn="l" fontAlgn="t"/>
                      <a:r>
                        <a:rPr lang="ru-RU" sz="1600" b="1">
                          <a:effectLst/>
                        </a:rPr>
                        <a:t>20.</a:t>
                      </a:r>
                    </a:p>
                  </a:txBody>
                  <a:tcPr marL="9671" marR="9671" marT="4835" marB="4835"/>
                </a:tc>
                <a:tc>
                  <a:txBody>
                    <a:bodyPr/>
                    <a:lstStyle/>
                    <a:p>
                      <a:pPr lvl="1" algn="l" fontAlgn="t"/>
                      <a:r>
                        <a:rPr lang="ru-RU" sz="1600" b="1" dirty="0" err="1">
                          <a:effectLst/>
                        </a:rPr>
                        <a:t>Симвастатин</a:t>
                      </a:r>
                      <a:endParaRPr lang="ru-RU" sz="1600" b="1" dirty="0">
                        <a:effectLst/>
                      </a:endParaRPr>
                    </a:p>
                  </a:txBody>
                  <a:tcPr marL="9671" marR="9671" marT="4835" marB="4835"/>
                </a:tc>
                <a:tc>
                  <a:txBody>
                    <a:bodyPr/>
                    <a:lstStyle/>
                    <a:p>
                      <a:pPr algn="ctr" fontAlgn="t"/>
                      <a:r>
                        <a:rPr lang="ru-RU" sz="1600" b="1" dirty="0">
                          <a:effectLst/>
                        </a:rPr>
                        <a:t>40 мг</a:t>
                      </a:r>
                    </a:p>
                  </a:txBody>
                  <a:tcPr marL="9671" marR="9671" marT="4835" marB="4835"/>
                </a:tc>
                <a:extLst>
                  <a:ext uri="{0D108BD9-81ED-4DB2-BD59-A6C34878D82A}">
                    <a16:rowId xmlns:a16="http://schemas.microsoft.com/office/drawing/2014/main" val="10020"/>
                  </a:ext>
                </a:extLst>
              </a:tr>
              <a:tr h="38683">
                <a:tc>
                  <a:txBody>
                    <a:bodyPr/>
                    <a:lstStyle/>
                    <a:p>
                      <a:pPr algn="l" fontAlgn="t"/>
                      <a:r>
                        <a:rPr lang="ru-RU" sz="1600" b="1">
                          <a:effectLst/>
                        </a:rPr>
                        <a:t>21.</a:t>
                      </a:r>
                    </a:p>
                  </a:txBody>
                  <a:tcPr marL="9671" marR="9671" marT="4835" marB="4835"/>
                </a:tc>
                <a:tc>
                  <a:txBody>
                    <a:bodyPr/>
                    <a:lstStyle/>
                    <a:p>
                      <a:pPr lvl="1" algn="l" fontAlgn="t"/>
                      <a:r>
                        <a:rPr lang="ru-RU" sz="1600" b="1">
                          <a:effectLst/>
                        </a:rPr>
                        <a:t>Соталол</a:t>
                      </a:r>
                    </a:p>
                  </a:txBody>
                  <a:tcPr marL="9671" marR="9671" marT="4835" marB="4835"/>
                </a:tc>
                <a:tc>
                  <a:txBody>
                    <a:bodyPr/>
                    <a:lstStyle/>
                    <a:p>
                      <a:pPr algn="ctr" fontAlgn="t"/>
                      <a:r>
                        <a:rPr lang="ru-RU" sz="1600" b="1">
                          <a:effectLst/>
                        </a:rPr>
                        <a:t>80 мг, 160 мг</a:t>
                      </a:r>
                    </a:p>
                  </a:txBody>
                  <a:tcPr marL="9671" marR="9671" marT="4835" marB="4835"/>
                </a:tc>
                <a:extLst>
                  <a:ext uri="{0D108BD9-81ED-4DB2-BD59-A6C34878D82A}">
                    <a16:rowId xmlns:a16="http://schemas.microsoft.com/office/drawing/2014/main" val="10021"/>
                  </a:ext>
                </a:extLst>
              </a:tr>
              <a:tr h="125721">
                <a:tc>
                  <a:txBody>
                    <a:bodyPr/>
                    <a:lstStyle/>
                    <a:p>
                      <a:pPr algn="l" fontAlgn="t"/>
                      <a:r>
                        <a:rPr lang="ru-RU" sz="1600" b="1">
                          <a:effectLst/>
                        </a:rPr>
                        <a:t>22.</a:t>
                      </a:r>
                    </a:p>
                  </a:txBody>
                  <a:tcPr marL="9671" marR="9671" marT="4835" marB="4835"/>
                </a:tc>
                <a:tc>
                  <a:txBody>
                    <a:bodyPr/>
                    <a:lstStyle/>
                    <a:p>
                      <a:pPr lvl="1" algn="l" fontAlgn="t"/>
                      <a:r>
                        <a:rPr lang="ru-RU" sz="1600" b="1">
                          <a:effectLst/>
                        </a:rPr>
                        <a:t>Тикагрелор</a:t>
                      </a:r>
                    </a:p>
                  </a:txBody>
                  <a:tcPr marL="9671" marR="9671" marT="4835" marB="4835"/>
                </a:tc>
                <a:tc>
                  <a:txBody>
                    <a:bodyPr/>
                    <a:lstStyle/>
                    <a:p>
                      <a:pPr algn="ctr" fontAlgn="t"/>
                      <a:r>
                        <a:rPr lang="ru-RU" sz="1600" b="1">
                          <a:effectLst/>
                        </a:rPr>
                        <a:t>60 мг, 90 мг</a:t>
                      </a:r>
                    </a:p>
                  </a:txBody>
                  <a:tcPr marL="9671" marR="9671" marT="4835" marB="4835"/>
                </a:tc>
                <a:extLst>
                  <a:ext uri="{0D108BD9-81ED-4DB2-BD59-A6C34878D82A}">
                    <a16:rowId xmlns:a16="http://schemas.microsoft.com/office/drawing/2014/main" val="10022"/>
                  </a:ext>
                </a:extLst>
              </a:tr>
              <a:tr h="38683">
                <a:tc>
                  <a:txBody>
                    <a:bodyPr/>
                    <a:lstStyle/>
                    <a:p>
                      <a:pPr algn="l" fontAlgn="t"/>
                      <a:r>
                        <a:rPr lang="ru-RU" sz="1600" b="1" dirty="0">
                          <a:effectLst/>
                        </a:rPr>
                        <a:t>23.</a:t>
                      </a:r>
                    </a:p>
                  </a:txBody>
                  <a:tcPr marL="9671" marR="9671" marT="4835" marB="4835"/>
                </a:tc>
                <a:tc>
                  <a:txBody>
                    <a:bodyPr/>
                    <a:lstStyle/>
                    <a:p>
                      <a:pPr lvl="1" algn="l" fontAlgn="t"/>
                      <a:r>
                        <a:rPr lang="ru-RU" sz="1600" b="1" dirty="0" err="1">
                          <a:effectLst/>
                        </a:rPr>
                        <a:t>Эналаприл</a:t>
                      </a:r>
                      <a:endParaRPr lang="ru-RU" sz="1600" b="1" dirty="0">
                        <a:effectLst/>
                      </a:endParaRPr>
                    </a:p>
                  </a:txBody>
                  <a:tcPr marL="9671" marR="9671" marT="4835" marB="4835"/>
                </a:tc>
                <a:tc>
                  <a:txBody>
                    <a:bodyPr/>
                    <a:lstStyle/>
                    <a:p>
                      <a:pPr algn="ctr" fontAlgn="t"/>
                      <a:r>
                        <a:rPr lang="ru-RU" sz="1600" b="1" dirty="0">
                          <a:effectLst/>
                        </a:rPr>
                        <a:t>5 мг, 10 мг</a:t>
                      </a:r>
                    </a:p>
                  </a:txBody>
                  <a:tcPr marL="9671" marR="9671" marT="4835" marB="4835"/>
                </a:tc>
                <a:extLst>
                  <a:ext uri="{0D108BD9-81ED-4DB2-BD59-A6C34878D82A}">
                    <a16:rowId xmlns:a16="http://schemas.microsoft.com/office/drawing/2014/main" val="10023"/>
                  </a:ext>
                </a:extLst>
              </a:tr>
            </a:tbl>
          </a:graphicData>
        </a:graphic>
      </p:graphicFrame>
      <p:graphicFrame>
        <p:nvGraphicFramePr>
          <p:cNvPr id="6" name="Таблица 6">
            <a:extLst>
              <a:ext uri="{FF2B5EF4-FFF2-40B4-BE49-F238E27FC236}">
                <a16:creationId xmlns:a16="http://schemas.microsoft.com/office/drawing/2014/main" id="{FF9548D4-B63F-878F-EFC8-C9B523AF029D}"/>
              </a:ext>
            </a:extLst>
          </p:cNvPr>
          <p:cNvGraphicFramePr>
            <a:graphicFrameLocks noGrp="1"/>
          </p:cNvGraphicFramePr>
          <p:nvPr/>
        </p:nvGraphicFramePr>
        <p:xfrm>
          <a:off x="7175241" y="1036907"/>
          <a:ext cx="4786604" cy="3434633"/>
        </p:xfrm>
        <a:graphic>
          <a:graphicData uri="http://schemas.openxmlformats.org/drawingml/2006/table">
            <a:tbl>
              <a:tblPr>
                <a:tableStyleId>{5940675A-B579-460E-94D1-54222C63F5DA}</a:tableStyleId>
              </a:tblPr>
              <a:tblGrid>
                <a:gridCol w="309338">
                  <a:extLst>
                    <a:ext uri="{9D8B030D-6E8A-4147-A177-3AD203B41FA5}">
                      <a16:colId xmlns:a16="http://schemas.microsoft.com/office/drawing/2014/main" val="490891244"/>
                    </a:ext>
                  </a:extLst>
                </a:gridCol>
                <a:gridCol w="2319815">
                  <a:extLst>
                    <a:ext uri="{9D8B030D-6E8A-4147-A177-3AD203B41FA5}">
                      <a16:colId xmlns:a16="http://schemas.microsoft.com/office/drawing/2014/main" val="3323602312"/>
                    </a:ext>
                  </a:extLst>
                </a:gridCol>
                <a:gridCol w="2157451">
                  <a:extLst>
                    <a:ext uri="{9D8B030D-6E8A-4147-A177-3AD203B41FA5}">
                      <a16:colId xmlns:a16="http://schemas.microsoft.com/office/drawing/2014/main" val="3420279851"/>
                    </a:ext>
                  </a:extLst>
                </a:gridCol>
              </a:tblGrid>
              <a:tr h="370840">
                <a:tc>
                  <a:txBody>
                    <a:bodyPr/>
                    <a:lstStyle/>
                    <a:p>
                      <a:endParaRPr lang="ru-RU" sz="1600" b="1" dirty="0"/>
                    </a:p>
                  </a:txBody>
                  <a:tcPr/>
                </a:tc>
                <a:tc>
                  <a:txBody>
                    <a:bodyPr/>
                    <a:lstStyle/>
                    <a:p>
                      <a:pPr lvl="1" algn="l"/>
                      <a:r>
                        <a:rPr lang="ru-RU" sz="1600" b="1" dirty="0">
                          <a:effectLst/>
                        </a:rPr>
                        <a:t>МНН</a:t>
                      </a:r>
                    </a:p>
                  </a:txBody>
                  <a:tcPr marL="9671" marR="9671" marT="4835" marB="4835"/>
                </a:tc>
                <a:tc>
                  <a:txBody>
                    <a:bodyPr/>
                    <a:lstStyle/>
                    <a:p>
                      <a:pPr algn="ctr"/>
                      <a:r>
                        <a:rPr lang="ru-RU" sz="1600" b="1" dirty="0">
                          <a:effectLst/>
                        </a:rPr>
                        <a:t>Дозировка</a:t>
                      </a:r>
                    </a:p>
                  </a:txBody>
                  <a:tcPr marL="9671" marR="9671" marT="4835" marB="4835"/>
                </a:tc>
                <a:extLst>
                  <a:ext uri="{0D108BD9-81ED-4DB2-BD59-A6C34878D82A}">
                    <a16:rowId xmlns:a16="http://schemas.microsoft.com/office/drawing/2014/main" val="2599568761"/>
                  </a:ext>
                </a:extLst>
              </a:tr>
              <a:tr h="370840">
                <a:tc>
                  <a:txBody>
                    <a:bodyPr/>
                    <a:lstStyle/>
                    <a:p>
                      <a:pPr marL="0" indent="0">
                        <a:buFont typeface="+mj-lt"/>
                        <a:buNone/>
                      </a:pPr>
                      <a:r>
                        <a:rPr lang="ru-RU" sz="1600" b="1" dirty="0"/>
                        <a:t>1</a:t>
                      </a:r>
                    </a:p>
                  </a:txBody>
                  <a:tcPr/>
                </a:tc>
                <a:tc>
                  <a:txBody>
                    <a:bodyPr/>
                    <a:lstStyle/>
                    <a:p>
                      <a:r>
                        <a:rPr lang="ru-RU" sz="1600" b="1" dirty="0" err="1"/>
                        <a:t>Эмпаглифлозин</a:t>
                      </a:r>
                      <a:endParaRPr lang="ru-RU" sz="1600" b="1" dirty="0"/>
                    </a:p>
                  </a:txBody>
                  <a:tcPr/>
                </a:tc>
                <a:tc>
                  <a:txBody>
                    <a:bodyPr/>
                    <a:lstStyle/>
                    <a:p>
                      <a:pPr algn="ctr"/>
                      <a:r>
                        <a:rPr lang="ru-RU" sz="1600" b="1" dirty="0"/>
                        <a:t>10 мг</a:t>
                      </a:r>
                    </a:p>
                  </a:txBody>
                  <a:tcPr/>
                </a:tc>
                <a:extLst>
                  <a:ext uri="{0D108BD9-81ED-4DB2-BD59-A6C34878D82A}">
                    <a16:rowId xmlns:a16="http://schemas.microsoft.com/office/drawing/2014/main" val="996012950"/>
                  </a:ext>
                </a:extLst>
              </a:tr>
              <a:tr h="370840">
                <a:tc>
                  <a:txBody>
                    <a:bodyPr/>
                    <a:lstStyle/>
                    <a:p>
                      <a:pPr marL="0" indent="0">
                        <a:buFont typeface="+mj-lt"/>
                        <a:buNone/>
                      </a:pPr>
                      <a:r>
                        <a:rPr lang="ru-RU" sz="1600" b="1" dirty="0"/>
                        <a:t>2</a:t>
                      </a:r>
                    </a:p>
                  </a:txBody>
                  <a:tcPr/>
                </a:tc>
                <a:tc>
                  <a:txBody>
                    <a:bodyPr/>
                    <a:lstStyle/>
                    <a:p>
                      <a:r>
                        <a:rPr lang="ru-RU" sz="1600" b="1" dirty="0"/>
                        <a:t>Дапаглифлозин</a:t>
                      </a:r>
                    </a:p>
                  </a:txBody>
                  <a:tcPr/>
                </a:tc>
                <a:tc>
                  <a:txBody>
                    <a:bodyPr/>
                    <a:lstStyle/>
                    <a:p>
                      <a:pPr algn="ctr"/>
                      <a:r>
                        <a:rPr lang="ru-RU" sz="1600" b="1" dirty="0"/>
                        <a:t>10 мг</a:t>
                      </a:r>
                    </a:p>
                  </a:txBody>
                  <a:tcPr/>
                </a:tc>
                <a:extLst>
                  <a:ext uri="{0D108BD9-81ED-4DB2-BD59-A6C34878D82A}">
                    <a16:rowId xmlns:a16="http://schemas.microsoft.com/office/drawing/2014/main" val="3552974030"/>
                  </a:ext>
                </a:extLst>
              </a:tr>
              <a:tr h="370840">
                <a:tc>
                  <a:txBody>
                    <a:bodyPr/>
                    <a:lstStyle/>
                    <a:p>
                      <a:pPr marL="0" indent="0">
                        <a:buFont typeface="+mj-lt"/>
                        <a:buNone/>
                      </a:pPr>
                      <a:r>
                        <a:rPr lang="ru-RU" sz="1600" b="1" dirty="0"/>
                        <a:t>3</a:t>
                      </a:r>
                    </a:p>
                  </a:txBody>
                  <a:tcPr/>
                </a:tc>
                <a:tc>
                  <a:txBody>
                    <a:bodyPr/>
                    <a:lstStyle/>
                    <a:p>
                      <a:r>
                        <a:rPr lang="ru-RU" sz="1600" b="1" dirty="0" err="1"/>
                        <a:t>Сакубитрил</a:t>
                      </a:r>
                      <a:r>
                        <a:rPr lang="ru-RU" sz="1600" b="1" dirty="0"/>
                        <a:t>/</a:t>
                      </a:r>
                      <a:r>
                        <a:rPr lang="ru-RU" sz="1600" b="1" dirty="0" err="1"/>
                        <a:t>валсартан</a:t>
                      </a:r>
                      <a:endParaRPr lang="ru-RU" sz="1600" b="1" dirty="0"/>
                    </a:p>
                  </a:txBody>
                  <a:tcPr/>
                </a:tc>
                <a:tc>
                  <a:txBody>
                    <a:bodyPr/>
                    <a:lstStyle/>
                    <a:p>
                      <a:pPr algn="ctr"/>
                      <a:r>
                        <a:rPr lang="ru-RU" sz="1600" b="1" dirty="0"/>
                        <a:t>50 мг, 100 мг, 200 мг</a:t>
                      </a:r>
                    </a:p>
                  </a:txBody>
                  <a:tcPr/>
                </a:tc>
                <a:extLst>
                  <a:ext uri="{0D108BD9-81ED-4DB2-BD59-A6C34878D82A}">
                    <a16:rowId xmlns:a16="http://schemas.microsoft.com/office/drawing/2014/main" val="4076993645"/>
                  </a:ext>
                </a:extLst>
              </a:tr>
              <a:tr h="370840">
                <a:tc>
                  <a:txBody>
                    <a:bodyPr/>
                    <a:lstStyle/>
                    <a:p>
                      <a:pPr marL="0" indent="0">
                        <a:buFont typeface="+mj-lt"/>
                        <a:buNone/>
                      </a:pPr>
                      <a:r>
                        <a:rPr lang="ru-RU" sz="1600" b="1" dirty="0"/>
                        <a:t>4</a:t>
                      </a:r>
                    </a:p>
                  </a:txBody>
                  <a:tcPr/>
                </a:tc>
                <a:tc>
                  <a:txBody>
                    <a:bodyPr/>
                    <a:lstStyle/>
                    <a:p>
                      <a:r>
                        <a:rPr lang="ru-RU" sz="1600" b="1" dirty="0" err="1"/>
                        <a:t>Ацетазоламид</a:t>
                      </a:r>
                      <a:endParaRPr lang="ru-RU" sz="1600" b="1" dirty="0"/>
                    </a:p>
                  </a:txBody>
                  <a:tcPr/>
                </a:tc>
                <a:tc>
                  <a:txBody>
                    <a:bodyPr/>
                    <a:lstStyle/>
                    <a:p>
                      <a:pPr algn="ctr"/>
                      <a:r>
                        <a:rPr lang="ru-RU" sz="1600" b="1" dirty="0"/>
                        <a:t>250 мг</a:t>
                      </a:r>
                    </a:p>
                  </a:txBody>
                  <a:tcPr/>
                </a:tc>
                <a:extLst>
                  <a:ext uri="{0D108BD9-81ED-4DB2-BD59-A6C34878D82A}">
                    <a16:rowId xmlns:a16="http://schemas.microsoft.com/office/drawing/2014/main" val="3490275452"/>
                  </a:ext>
                </a:extLst>
              </a:tr>
              <a:tr h="467913">
                <a:tc>
                  <a:txBody>
                    <a:bodyPr/>
                    <a:lstStyle/>
                    <a:p>
                      <a:pPr marL="0" indent="0">
                        <a:buFont typeface="+mj-lt"/>
                        <a:buNone/>
                      </a:pPr>
                      <a:r>
                        <a:rPr lang="ru-RU" sz="1600" b="1" dirty="0"/>
                        <a:t>5</a:t>
                      </a:r>
                    </a:p>
                  </a:txBody>
                  <a:tcPr/>
                </a:tc>
                <a:tc>
                  <a:txBody>
                    <a:bodyPr/>
                    <a:lstStyle/>
                    <a:p>
                      <a:r>
                        <a:rPr lang="ru-RU" sz="1600" b="1" dirty="0" err="1"/>
                        <a:t>Ивабрадин</a:t>
                      </a:r>
                      <a:endParaRPr lang="ru-RU" sz="1600" b="1" dirty="0"/>
                    </a:p>
                  </a:txBody>
                  <a:tcPr/>
                </a:tc>
                <a:tc>
                  <a:txBody>
                    <a:bodyPr/>
                    <a:lstStyle/>
                    <a:p>
                      <a:pPr algn="ctr"/>
                      <a:r>
                        <a:rPr lang="ru-RU" sz="1600" b="1" dirty="0"/>
                        <a:t>5 мг, 7,5 мг</a:t>
                      </a:r>
                    </a:p>
                  </a:txBody>
                  <a:tcPr/>
                </a:tc>
                <a:extLst>
                  <a:ext uri="{0D108BD9-81ED-4DB2-BD59-A6C34878D82A}">
                    <a16:rowId xmlns:a16="http://schemas.microsoft.com/office/drawing/2014/main" val="251284924"/>
                  </a:ext>
                </a:extLst>
              </a:tr>
              <a:tr h="370840">
                <a:tc>
                  <a:txBody>
                    <a:bodyPr/>
                    <a:lstStyle/>
                    <a:p>
                      <a:pPr marL="0" indent="0">
                        <a:buFont typeface="+mj-lt"/>
                        <a:buNone/>
                      </a:pPr>
                      <a:r>
                        <a:rPr lang="ru-RU" sz="1600" b="1" dirty="0"/>
                        <a:t>6</a:t>
                      </a:r>
                    </a:p>
                  </a:txBody>
                  <a:tcPr/>
                </a:tc>
                <a:tc>
                  <a:txBody>
                    <a:bodyPr/>
                    <a:lstStyle/>
                    <a:p>
                      <a:r>
                        <a:rPr lang="ru-RU" sz="1600" b="1" dirty="0" err="1"/>
                        <a:t>Спиронолактон</a:t>
                      </a:r>
                      <a:endParaRPr lang="ru-RU" sz="1600" b="1" dirty="0"/>
                    </a:p>
                  </a:txBody>
                  <a:tcPr/>
                </a:tc>
                <a:tc>
                  <a:txBody>
                    <a:bodyPr/>
                    <a:lstStyle/>
                    <a:p>
                      <a:pPr algn="ctr"/>
                      <a:r>
                        <a:rPr lang="ru-RU" sz="1600" b="1" dirty="0"/>
                        <a:t>25 мг, 50 мг, 100 мг</a:t>
                      </a:r>
                    </a:p>
                  </a:txBody>
                  <a:tcPr/>
                </a:tc>
                <a:extLst>
                  <a:ext uri="{0D108BD9-81ED-4DB2-BD59-A6C34878D82A}">
                    <a16:rowId xmlns:a16="http://schemas.microsoft.com/office/drawing/2014/main" val="318008003"/>
                  </a:ext>
                </a:extLst>
              </a:tr>
              <a:tr h="370840">
                <a:tc>
                  <a:txBody>
                    <a:bodyPr/>
                    <a:lstStyle/>
                    <a:p>
                      <a:pPr marL="0" indent="0">
                        <a:buFont typeface="+mj-lt"/>
                        <a:buNone/>
                      </a:pPr>
                      <a:r>
                        <a:rPr lang="ru-RU" sz="1600" b="1" dirty="0"/>
                        <a:t>7</a:t>
                      </a:r>
                    </a:p>
                  </a:txBody>
                  <a:tcPr/>
                </a:tc>
                <a:tc>
                  <a:txBody>
                    <a:bodyPr/>
                    <a:lstStyle/>
                    <a:p>
                      <a:r>
                        <a:rPr lang="ru-RU" sz="1600" b="1" dirty="0"/>
                        <a:t>Фуросемид</a:t>
                      </a:r>
                    </a:p>
                  </a:txBody>
                  <a:tcPr/>
                </a:tc>
                <a:tc>
                  <a:txBody>
                    <a:bodyPr/>
                    <a:lstStyle/>
                    <a:p>
                      <a:pPr algn="ctr"/>
                      <a:r>
                        <a:rPr lang="ru-RU" sz="1600" b="1" dirty="0"/>
                        <a:t>40 мг</a:t>
                      </a:r>
                    </a:p>
                  </a:txBody>
                  <a:tcPr/>
                </a:tc>
                <a:extLst>
                  <a:ext uri="{0D108BD9-81ED-4DB2-BD59-A6C34878D82A}">
                    <a16:rowId xmlns:a16="http://schemas.microsoft.com/office/drawing/2014/main" val="3005136618"/>
                  </a:ext>
                </a:extLst>
              </a:tr>
              <a:tr h="370840">
                <a:tc>
                  <a:txBody>
                    <a:bodyPr/>
                    <a:lstStyle/>
                    <a:p>
                      <a:pPr marL="0" indent="0">
                        <a:buFont typeface="+mj-lt"/>
                        <a:buNone/>
                      </a:pPr>
                      <a:r>
                        <a:rPr lang="ru-RU" sz="1600" b="1" dirty="0"/>
                        <a:t>8</a:t>
                      </a:r>
                    </a:p>
                  </a:txBody>
                  <a:tcPr/>
                </a:tc>
                <a:tc>
                  <a:txBody>
                    <a:bodyPr/>
                    <a:lstStyle/>
                    <a:p>
                      <a:r>
                        <a:rPr lang="ru-RU" sz="1600" b="1" dirty="0"/>
                        <a:t>Дигоксин</a:t>
                      </a:r>
                    </a:p>
                  </a:txBody>
                  <a:tcPr/>
                </a:tc>
                <a:tc>
                  <a:txBody>
                    <a:bodyPr/>
                    <a:lstStyle/>
                    <a:p>
                      <a:pPr algn="ctr"/>
                      <a:r>
                        <a:rPr lang="ru-RU" sz="1600" b="1" dirty="0"/>
                        <a:t>0,25 мг</a:t>
                      </a:r>
                    </a:p>
                  </a:txBody>
                  <a:tcPr/>
                </a:tc>
                <a:extLst>
                  <a:ext uri="{0D108BD9-81ED-4DB2-BD59-A6C34878D82A}">
                    <a16:rowId xmlns:a16="http://schemas.microsoft.com/office/drawing/2014/main" val="1778153862"/>
                  </a:ext>
                </a:extLst>
              </a:tr>
            </a:tbl>
          </a:graphicData>
        </a:graphic>
      </p:graphicFrame>
      <p:sp>
        <p:nvSpPr>
          <p:cNvPr id="7" name="TextBox 6">
            <a:extLst>
              <a:ext uri="{FF2B5EF4-FFF2-40B4-BE49-F238E27FC236}">
                <a16:creationId xmlns:a16="http://schemas.microsoft.com/office/drawing/2014/main" id="{975EE8AA-9422-FFC9-EB9F-C0C74A9833BC}"/>
              </a:ext>
            </a:extLst>
          </p:cNvPr>
          <p:cNvSpPr txBox="1"/>
          <p:nvPr/>
        </p:nvSpPr>
        <p:spPr>
          <a:xfrm>
            <a:off x="7865706" y="4767943"/>
            <a:ext cx="3498980" cy="369332"/>
          </a:xfrm>
          <a:prstGeom prst="rect">
            <a:avLst/>
          </a:prstGeom>
          <a:noFill/>
        </p:spPr>
        <p:txBody>
          <a:bodyPr wrap="square" rtlCol="0">
            <a:spAutoFit/>
          </a:bodyPr>
          <a:lstStyle/>
          <a:p>
            <a:r>
              <a:rPr lang="ru-RU" dirty="0"/>
              <a:t>ИТОГО 31 препарат </a:t>
            </a:r>
          </a:p>
        </p:txBody>
      </p:sp>
    </p:spTree>
    <p:extLst>
      <p:ext uri="{BB962C8B-B14F-4D97-AF65-F5344CB8AC3E}">
        <p14:creationId xmlns:p14="http://schemas.microsoft.com/office/powerpoint/2010/main" val="3327469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9DE5984-F4F1-B01E-87ED-335CFB686CF6}"/>
              </a:ext>
            </a:extLst>
          </p:cNvPr>
          <p:cNvSpPr>
            <a:spLocks noGrp="1"/>
          </p:cNvSpPr>
          <p:nvPr>
            <p:ph type="title"/>
          </p:nvPr>
        </p:nvSpPr>
        <p:spPr>
          <a:xfrm>
            <a:off x="1052025" y="152477"/>
            <a:ext cx="10515600" cy="959822"/>
          </a:xfrm>
          <a:solidFill>
            <a:srgbClr val="C00000"/>
          </a:solidFill>
        </p:spPr>
        <p:txBody>
          <a:bodyPr>
            <a:normAutofit fontScale="90000"/>
          </a:bodyPr>
          <a:lstStyle/>
          <a:p>
            <a:r>
              <a:rPr lang="ru-RU" sz="3600" b="1" dirty="0">
                <a:solidFill>
                  <a:schemeClr val="bg1"/>
                </a:solidFill>
                <a:effectLst>
                  <a:outerShdw blurRad="38100" dist="38100" dir="2700000" algn="tl">
                    <a:srgbClr val="000000">
                      <a:alpha val="43137"/>
                    </a:srgbClr>
                  </a:outerShdw>
                </a:effectLst>
              </a:rPr>
              <a:t>На какой срок можно выписывать льготные лекарственные препараты</a:t>
            </a:r>
          </a:p>
        </p:txBody>
      </p:sp>
      <p:sp>
        <p:nvSpPr>
          <p:cNvPr id="4" name="TextBox 3">
            <a:extLst>
              <a:ext uri="{FF2B5EF4-FFF2-40B4-BE49-F238E27FC236}">
                <a16:creationId xmlns:a16="http://schemas.microsoft.com/office/drawing/2014/main" id="{654C29A3-C1D5-7C97-CD58-73803B86ED3C}"/>
              </a:ext>
            </a:extLst>
          </p:cNvPr>
          <p:cNvSpPr txBox="1"/>
          <p:nvPr/>
        </p:nvSpPr>
        <p:spPr>
          <a:xfrm>
            <a:off x="624372" y="1582341"/>
            <a:ext cx="10943253" cy="3877985"/>
          </a:xfrm>
          <a:prstGeom prst="rect">
            <a:avLst/>
          </a:prstGeom>
          <a:noFill/>
        </p:spPr>
        <p:txBody>
          <a:bodyPr wrap="square">
            <a:spAutoFit/>
          </a:bodyPr>
          <a:lstStyle/>
          <a:p>
            <a:pPr algn="ctr"/>
            <a:r>
              <a:rPr lang="ru-RU" sz="3200" dirty="0"/>
              <a:t>Для лечения хронических заболеваний указанным категориям граждан лекарственные препараты с оформлением рецептов на бумажном носителе или рецептов в форме электронного документа </a:t>
            </a:r>
            <a:r>
              <a:rPr lang="ru-RU" sz="3200" dirty="0">
                <a:solidFill>
                  <a:srgbClr val="C00000"/>
                </a:solidFill>
              </a:rPr>
              <a:t>могут  (но не должны, зависит от </a:t>
            </a:r>
            <a:r>
              <a:rPr lang="ru-RU" sz="3200">
                <a:solidFill>
                  <a:srgbClr val="C00000"/>
                </a:solidFill>
              </a:rPr>
              <a:t>состояния пациента)</a:t>
            </a:r>
            <a:r>
              <a:rPr lang="ru-RU" sz="3200"/>
              <a:t> </a:t>
            </a:r>
            <a:r>
              <a:rPr lang="ru-RU" sz="3200" dirty="0"/>
              <a:t>назначаться на курс </a:t>
            </a:r>
            <a:r>
              <a:rPr lang="ru-RU" sz="3200" b="1" dirty="0">
                <a:solidFill>
                  <a:srgbClr val="C00000"/>
                </a:solidFill>
                <a:effectLst>
                  <a:outerShdw blurRad="38100" dist="38100" dir="2700000" algn="tl">
                    <a:srgbClr val="000000">
                      <a:alpha val="43137"/>
                    </a:srgbClr>
                  </a:outerShdw>
                </a:effectLst>
              </a:rPr>
              <a:t>лечения до 180 дней. </a:t>
            </a:r>
          </a:p>
          <a:p>
            <a:pPr algn="ctr"/>
            <a:endParaRPr lang="ru-RU" dirty="0"/>
          </a:p>
          <a:p>
            <a:pPr algn="ctr"/>
            <a:endParaRPr lang="ru-RU" dirty="0"/>
          </a:p>
          <a:p>
            <a:pPr algn="ctr"/>
            <a:endParaRPr lang="ru-RU" dirty="0"/>
          </a:p>
        </p:txBody>
      </p:sp>
      <p:sp>
        <p:nvSpPr>
          <p:cNvPr id="6" name="TextBox 5">
            <a:extLst>
              <a:ext uri="{FF2B5EF4-FFF2-40B4-BE49-F238E27FC236}">
                <a16:creationId xmlns:a16="http://schemas.microsoft.com/office/drawing/2014/main" id="{4486FFB3-08C8-7568-C175-57366077E21A}"/>
              </a:ext>
            </a:extLst>
          </p:cNvPr>
          <p:cNvSpPr txBox="1"/>
          <p:nvPr/>
        </p:nvSpPr>
        <p:spPr>
          <a:xfrm>
            <a:off x="978158" y="5225276"/>
            <a:ext cx="10235682" cy="1200329"/>
          </a:xfrm>
          <a:prstGeom prst="rect">
            <a:avLst/>
          </a:prstGeom>
          <a:noFill/>
        </p:spPr>
        <p:txBody>
          <a:bodyPr wrap="square">
            <a:spAutoFit/>
          </a:bodyPr>
          <a:lstStyle/>
          <a:p>
            <a:pPr algn="ctr"/>
            <a:r>
              <a:rPr lang="ru-RU" b="1" dirty="0">
                <a:solidFill>
                  <a:srgbClr val="C00000"/>
                </a:solidFill>
                <a:effectLst>
                  <a:outerShdw blurRad="38100" dist="38100" dir="2700000" algn="tl">
                    <a:srgbClr val="000000">
                      <a:alpha val="43137"/>
                    </a:srgbClr>
                  </a:outerShdw>
                </a:effectLst>
              </a:rPr>
              <a:t>ПРИКАЗ от 14 января 2019 г. N 4 н ОБ УТВЕРЖДЕНИИ ПОРЯДКА НАЗНАЧЕНИЯ ЛЕКАРСТВЕННЫХ ПРЕПАРАТОВ, ФОРМ РЕЦЕПТУРНЫХ БЛАНКОВ НА ЛЕКАРСТВЕННЫЕ ПРЕПАРАТЫ, ПОРЯДКА ОФОРМЛЕНИЯ УКАЗАННЫХ БЛАНКОВ, ИХ УЧЕТА И ХРАНЕНИЯ (в ред. Приказов Минздрава РФ от 11.12.2019 N 1022н, от 08.10.2020 N 1075н)</a:t>
            </a:r>
          </a:p>
        </p:txBody>
      </p:sp>
    </p:spTree>
    <p:extLst>
      <p:ext uri="{BB962C8B-B14F-4D97-AF65-F5344CB8AC3E}">
        <p14:creationId xmlns:p14="http://schemas.microsoft.com/office/powerpoint/2010/main" val="2233886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p:nvPr/>
        </p:nvSpPr>
        <p:spPr>
          <a:xfrm>
            <a:off x="968828" y="6076087"/>
            <a:ext cx="10640695" cy="659155"/>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sz="1050" u="none" strike="noStrike" kern="1200" cap="none" spc="-5" normalizeH="0" baseline="0" noProof="0" dirty="0">
                <a:ln>
                  <a:noFill/>
                </a:ln>
                <a:effectLst/>
                <a:uLnTx/>
                <a:uFillTx/>
                <a:ea typeface="+mn-ea"/>
                <a:cs typeface="Arial"/>
              </a:rPr>
              <a:t>1. </a:t>
            </a:r>
            <a:r>
              <a:rPr kumimoji="0" sz="1050" u="none" strike="noStrike" kern="1200" cap="none" spc="-10" normalizeH="0" baseline="0" noProof="0" dirty="0">
                <a:ln>
                  <a:noFill/>
                </a:ln>
                <a:effectLst/>
                <a:uLnTx/>
                <a:uFillTx/>
                <a:ea typeface="+mn-ea"/>
                <a:cs typeface="Arial"/>
              </a:rPr>
              <a:t>Федеральный </a:t>
            </a:r>
            <a:r>
              <a:rPr kumimoji="0" sz="1050" u="none" strike="noStrike" kern="1200" cap="none" spc="-5" normalizeH="0" baseline="0" noProof="0" dirty="0">
                <a:ln>
                  <a:noFill/>
                </a:ln>
                <a:effectLst/>
                <a:uLnTx/>
                <a:uFillTx/>
                <a:ea typeface="+mn-ea"/>
                <a:cs typeface="Arial"/>
              </a:rPr>
              <a:t>закон </a:t>
            </a:r>
            <a:r>
              <a:rPr kumimoji="0" sz="1050" u="none" strike="noStrike" kern="1200" cap="none" spc="-10" normalizeH="0" baseline="0" noProof="0" dirty="0">
                <a:ln>
                  <a:noFill/>
                </a:ln>
                <a:effectLst/>
                <a:uLnTx/>
                <a:uFillTx/>
                <a:ea typeface="+mn-ea"/>
                <a:cs typeface="Arial"/>
              </a:rPr>
              <a:t>от </a:t>
            </a:r>
            <a:r>
              <a:rPr kumimoji="0" sz="1050" u="none" strike="noStrike" kern="1200" cap="none" spc="-5" normalizeH="0" baseline="0" noProof="0" dirty="0">
                <a:ln>
                  <a:noFill/>
                </a:ln>
                <a:effectLst/>
                <a:uLnTx/>
                <a:uFillTx/>
                <a:ea typeface="+mn-ea"/>
                <a:cs typeface="Arial"/>
              </a:rPr>
              <a:t>17.07.1999 </a:t>
            </a:r>
            <a:r>
              <a:rPr kumimoji="0" sz="1050" u="none" strike="noStrike" kern="1200" cap="none" spc="0" normalizeH="0" baseline="0" noProof="0" dirty="0">
                <a:ln>
                  <a:noFill/>
                </a:ln>
                <a:effectLst/>
                <a:uLnTx/>
                <a:uFillTx/>
                <a:ea typeface="+mn-ea"/>
                <a:cs typeface="Arial"/>
              </a:rPr>
              <a:t>N </a:t>
            </a:r>
            <a:r>
              <a:rPr kumimoji="0" sz="1050" u="none" strike="noStrike" kern="1200" cap="none" spc="-5" normalizeH="0" baseline="0" noProof="0" dirty="0">
                <a:ln>
                  <a:noFill/>
                </a:ln>
                <a:effectLst/>
                <a:uLnTx/>
                <a:uFillTx/>
                <a:ea typeface="+mn-ea"/>
                <a:cs typeface="Arial"/>
              </a:rPr>
              <a:t>178-ФЗ «О </a:t>
            </a:r>
            <a:r>
              <a:rPr kumimoji="0" sz="1050" u="none" strike="noStrike" kern="1200" cap="none" spc="-10" normalizeH="0" baseline="0" noProof="0" dirty="0">
                <a:ln>
                  <a:noFill/>
                </a:ln>
                <a:effectLst/>
                <a:uLnTx/>
                <a:uFillTx/>
                <a:ea typeface="+mn-ea"/>
                <a:cs typeface="Arial"/>
              </a:rPr>
              <a:t>государственной </a:t>
            </a:r>
            <a:r>
              <a:rPr kumimoji="0" sz="1050" u="none" strike="noStrike" kern="1200" cap="none" spc="-5" normalizeH="0" baseline="0" noProof="0" dirty="0">
                <a:ln>
                  <a:noFill/>
                </a:ln>
                <a:effectLst/>
                <a:uLnTx/>
                <a:uFillTx/>
                <a:ea typeface="+mn-ea"/>
                <a:cs typeface="Arial"/>
              </a:rPr>
              <a:t>социальной</a:t>
            </a:r>
            <a:r>
              <a:rPr kumimoji="0" sz="1050" u="none" strike="noStrike" kern="1200" cap="none" spc="180" normalizeH="0" baseline="0" noProof="0" dirty="0">
                <a:ln>
                  <a:noFill/>
                </a:ln>
                <a:effectLst/>
                <a:uLnTx/>
                <a:uFillTx/>
                <a:ea typeface="+mn-ea"/>
                <a:cs typeface="Arial"/>
              </a:rPr>
              <a:t> </a:t>
            </a:r>
            <a:r>
              <a:rPr kumimoji="0" sz="1050" u="none" strike="noStrike" kern="1200" cap="none" spc="0" normalizeH="0" baseline="0" noProof="0" dirty="0">
                <a:ln>
                  <a:noFill/>
                </a:ln>
                <a:effectLst/>
                <a:uLnTx/>
                <a:uFillTx/>
                <a:ea typeface="+mn-ea"/>
                <a:cs typeface="Arial"/>
              </a:rPr>
              <a:t>помощи».</a:t>
            </a:r>
          </a:p>
          <a:p>
            <a:pPr marL="12700" marR="81915" lvl="0" indent="0" algn="l" defTabSz="914400" rtl="0" eaLnBrk="1" fontAlgn="auto" latinLnBrk="0" hangingPunct="1">
              <a:lnSpc>
                <a:spcPct val="100000"/>
              </a:lnSpc>
              <a:spcBef>
                <a:spcPts val="0"/>
              </a:spcBef>
              <a:spcAft>
                <a:spcPts val="0"/>
              </a:spcAft>
              <a:buClrTx/>
              <a:buSzTx/>
              <a:buFontTx/>
              <a:buNone/>
              <a:tabLst/>
              <a:defRPr/>
            </a:pPr>
            <a:r>
              <a:rPr kumimoji="0" sz="1050" u="none" strike="noStrike" kern="1200" cap="none" spc="-5" normalizeH="0" baseline="0" noProof="0" dirty="0">
                <a:ln>
                  <a:noFill/>
                </a:ln>
                <a:effectLst/>
                <a:uLnTx/>
                <a:uFillTx/>
                <a:ea typeface="+mn-ea"/>
                <a:cs typeface="Arial"/>
              </a:rPr>
              <a:t>2. Постановление </a:t>
            </a:r>
            <a:r>
              <a:rPr kumimoji="0" sz="1050" u="none" strike="noStrike" kern="1200" cap="none" spc="-10" normalizeH="0" baseline="0" noProof="0" dirty="0">
                <a:ln>
                  <a:noFill/>
                </a:ln>
                <a:effectLst/>
                <a:uLnTx/>
                <a:uFillTx/>
                <a:ea typeface="+mn-ea"/>
                <a:cs typeface="Arial"/>
              </a:rPr>
              <a:t>Правительства </a:t>
            </a:r>
            <a:r>
              <a:rPr kumimoji="0" sz="1050" u="none" strike="noStrike" kern="1200" cap="none" spc="-5" normalizeH="0" baseline="0" noProof="0" dirty="0">
                <a:ln>
                  <a:noFill/>
                </a:ln>
                <a:effectLst/>
                <a:uLnTx/>
                <a:uFillTx/>
                <a:ea typeface="+mn-ea"/>
                <a:cs typeface="Arial"/>
              </a:rPr>
              <a:t>РФ </a:t>
            </a:r>
            <a:r>
              <a:rPr kumimoji="0" sz="1050" u="none" strike="noStrike" kern="1200" cap="none" spc="-10" normalizeH="0" baseline="0" noProof="0" dirty="0">
                <a:ln>
                  <a:noFill/>
                </a:ln>
                <a:effectLst/>
                <a:uLnTx/>
                <a:uFillTx/>
                <a:ea typeface="+mn-ea"/>
                <a:cs typeface="Arial"/>
              </a:rPr>
              <a:t>от </a:t>
            </a:r>
            <a:r>
              <a:rPr kumimoji="0" sz="1050" u="none" strike="noStrike" kern="1200" cap="none" spc="-5" normalizeH="0" baseline="0" noProof="0" dirty="0">
                <a:ln>
                  <a:noFill/>
                </a:ln>
                <a:effectLst/>
                <a:uLnTx/>
                <a:uFillTx/>
                <a:ea typeface="+mn-ea"/>
                <a:cs typeface="Arial"/>
              </a:rPr>
              <a:t>09.05.2022 </a:t>
            </a:r>
            <a:r>
              <a:rPr kumimoji="0" sz="1050" u="none" strike="noStrike" kern="1200" cap="none" spc="0" normalizeH="0" baseline="0" noProof="0" dirty="0">
                <a:ln>
                  <a:noFill/>
                </a:ln>
                <a:effectLst/>
                <a:uLnTx/>
                <a:uFillTx/>
                <a:ea typeface="+mn-ea"/>
                <a:cs typeface="Arial"/>
              </a:rPr>
              <a:t>N </a:t>
            </a:r>
            <a:r>
              <a:rPr kumimoji="0" sz="1050" u="none" strike="noStrike" kern="1200" cap="none" spc="-5" normalizeH="0" baseline="0" noProof="0" dirty="0">
                <a:ln>
                  <a:noFill/>
                </a:ln>
                <a:effectLst/>
                <a:uLnTx/>
                <a:uFillTx/>
                <a:ea typeface="+mn-ea"/>
                <a:cs typeface="Arial"/>
              </a:rPr>
              <a:t>841"Об </a:t>
            </a:r>
            <a:r>
              <a:rPr kumimoji="0" sz="1050" u="none" strike="noStrike" kern="1200" cap="none" spc="-10" normalizeH="0" baseline="0" noProof="0" dirty="0">
                <a:ln>
                  <a:noFill/>
                </a:ln>
                <a:effectLst/>
                <a:uLnTx/>
                <a:uFillTx/>
                <a:ea typeface="+mn-ea"/>
                <a:cs typeface="Arial"/>
              </a:rPr>
              <a:t>установлении норматива </a:t>
            </a:r>
            <a:r>
              <a:rPr kumimoji="0" sz="1050" u="none" strike="noStrike" kern="1200" cap="none" spc="-5" normalizeH="0" baseline="0" noProof="0" dirty="0">
                <a:ln>
                  <a:noFill/>
                </a:ln>
                <a:effectLst/>
                <a:uLnTx/>
                <a:uFillTx/>
                <a:ea typeface="+mn-ea"/>
                <a:cs typeface="Arial"/>
              </a:rPr>
              <a:t>финансовых </a:t>
            </a:r>
            <a:r>
              <a:rPr kumimoji="0" sz="1050" u="none" strike="noStrike" kern="1200" cap="none" spc="-10" normalizeH="0" baseline="0" noProof="0" dirty="0">
                <a:ln>
                  <a:noFill/>
                </a:ln>
                <a:effectLst/>
                <a:uLnTx/>
                <a:uFillTx/>
                <a:ea typeface="+mn-ea"/>
                <a:cs typeface="Arial"/>
              </a:rPr>
              <a:t>затрат </a:t>
            </a:r>
            <a:r>
              <a:rPr kumimoji="0" sz="1050" u="none" strike="noStrike" kern="1200" cap="none" spc="0" normalizeH="0" baseline="0" noProof="0" dirty="0">
                <a:ln>
                  <a:noFill/>
                </a:ln>
                <a:effectLst/>
                <a:uLnTx/>
                <a:uFillTx/>
                <a:ea typeface="+mn-ea"/>
                <a:cs typeface="Arial"/>
              </a:rPr>
              <a:t>в месяц </a:t>
            </a:r>
            <a:r>
              <a:rPr kumimoji="0" sz="1050" u="none" strike="noStrike" kern="1200" cap="none" spc="-5" normalizeH="0" baseline="0" noProof="0" dirty="0">
                <a:ln>
                  <a:noFill/>
                </a:ln>
                <a:effectLst/>
                <a:uLnTx/>
                <a:uFillTx/>
                <a:ea typeface="+mn-ea"/>
                <a:cs typeface="Arial"/>
              </a:rPr>
              <a:t>на </a:t>
            </a:r>
            <a:r>
              <a:rPr kumimoji="0" sz="1050" u="none" strike="noStrike" kern="1200" cap="none" spc="-10" normalizeH="0" baseline="0" noProof="0" dirty="0">
                <a:ln>
                  <a:noFill/>
                </a:ln>
                <a:effectLst/>
                <a:uLnTx/>
                <a:uFillTx/>
                <a:ea typeface="+mn-ea"/>
                <a:cs typeface="Arial"/>
              </a:rPr>
              <a:t>одного </a:t>
            </a:r>
            <a:r>
              <a:rPr kumimoji="0" sz="1050" u="none" strike="noStrike" kern="1200" cap="none" spc="0" normalizeH="0" baseline="0" noProof="0" dirty="0">
                <a:ln>
                  <a:noFill/>
                </a:ln>
                <a:effectLst/>
                <a:uLnTx/>
                <a:uFillTx/>
                <a:ea typeface="+mn-ea"/>
                <a:cs typeface="Arial"/>
              </a:rPr>
              <a:t>гражданина, </a:t>
            </a:r>
            <a:r>
              <a:rPr kumimoji="0" sz="1050" u="none" strike="noStrike" kern="1200" cap="none" spc="-10" normalizeH="0" baseline="0" noProof="0" dirty="0">
                <a:ln>
                  <a:noFill/>
                </a:ln>
                <a:effectLst/>
                <a:uLnTx/>
                <a:uFillTx/>
                <a:ea typeface="+mn-ea"/>
                <a:cs typeface="Arial"/>
              </a:rPr>
              <a:t>получающего государственную </a:t>
            </a:r>
            <a:r>
              <a:rPr kumimoji="0" sz="1050" u="none" strike="noStrike" kern="1200" cap="none" spc="-5" normalizeH="0" baseline="0" noProof="0" dirty="0">
                <a:ln>
                  <a:noFill/>
                </a:ln>
                <a:effectLst/>
                <a:uLnTx/>
                <a:uFillTx/>
                <a:ea typeface="+mn-ea"/>
                <a:cs typeface="Arial"/>
              </a:rPr>
              <a:t>социальную </a:t>
            </a:r>
            <a:r>
              <a:rPr kumimoji="0" sz="1050" u="none" strike="noStrike" kern="1200" cap="none" spc="0" normalizeH="0" baseline="0" noProof="0" dirty="0">
                <a:ln>
                  <a:noFill/>
                </a:ln>
                <a:effectLst/>
                <a:uLnTx/>
                <a:uFillTx/>
                <a:ea typeface="+mn-ea"/>
                <a:cs typeface="Arial"/>
              </a:rPr>
              <a:t>помощь в </a:t>
            </a:r>
            <a:r>
              <a:rPr kumimoji="0" sz="1050" u="none" strike="noStrike" kern="1200" cap="none" spc="-5" normalizeH="0" baseline="0" noProof="0" dirty="0">
                <a:ln>
                  <a:noFill/>
                </a:ln>
                <a:effectLst/>
                <a:uLnTx/>
                <a:uFillTx/>
                <a:ea typeface="+mn-ea"/>
                <a:cs typeface="Arial"/>
              </a:rPr>
              <a:t>виде социальной услуги </a:t>
            </a:r>
            <a:r>
              <a:rPr kumimoji="0" sz="1050" u="none" strike="noStrike" kern="1200" cap="none" spc="0" normalizeH="0" baseline="0" noProof="0" dirty="0">
                <a:ln>
                  <a:noFill/>
                </a:ln>
                <a:effectLst/>
                <a:uLnTx/>
                <a:uFillTx/>
                <a:ea typeface="+mn-ea"/>
                <a:cs typeface="Arial"/>
              </a:rPr>
              <a:t>по  </a:t>
            </a:r>
            <a:r>
              <a:rPr kumimoji="0" sz="1050" u="none" strike="noStrike" kern="1200" cap="none" spc="-10" normalizeH="0" baseline="0" noProof="0" dirty="0">
                <a:ln>
                  <a:noFill/>
                </a:ln>
                <a:effectLst/>
                <a:uLnTx/>
                <a:uFillTx/>
                <a:ea typeface="+mn-ea"/>
                <a:cs typeface="Arial"/>
              </a:rPr>
              <a:t>обеспечению </a:t>
            </a:r>
            <a:r>
              <a:rPr kumimoji="0" sz="1050" u="none" strike="noStrike" kern="1200" cap="none" spc="0" normalizeH="0" baseline="0" noProof="0" dirty="0">
                <a:ln>
                  <a:noFill/>
                </a:ln>
                <a:effectLst/>
                <a:uLnTx/>
                <a:uFillTx/>
                <a:ea typeface="+mn-ea"/>
                <a:cs typeface="Arial"/>
              </a:rPr>
              <a:t>в </a:t>
            </a:r>
            <a:r>
              <a:rPr kumimoji="0" sz="1050" u="none" strike="noStrike" kern="1200" cap="none" spc="-10" normalizeH="0" baseline="0" noProof="0" dirty="0">
                <a:ln>
                  <a:noFill/>
                </a:ln>
                <a:effectLst/>
                <a:uLnTx/>
                <a:uFillTx/>
                <a:ea typeface="+mn-ea"/>
                <a:cs typeface="Arial"/>
              </a:rPr>
              <a:t>соответствии </a:t>
            </a:r>
            <a:r>
              <a:rPr kumimoji="0" sz="1050" u="none" strike="noStrike" kern="1200" cap="none" spc="0" normalizeH="0" baseline="0" noProof="0" dirty="0">
                <a:ln>
                  <a:noFill/>
                </a:ln>
                <a:effectLst/>
                <a:uLnTx/>
                <a:uFillTx/>
                <a:ea typeface="+mn-ea"/>
                <a:cs typeface="Arial"/>
              </a:rPr>
              <a:t>со </a:t>
            </a:r>
            <a:r>
              <a:rPr kumimoji="0" sz="1050" u="none" strike="noStrike" kern="1200" cap="none" spc="-10" normalizeH="0" baseline="0" noProof="0" dirty="0">
                <a:ln>
                  <a:noFill/>
                </a:ln>
                <a:effectLst/>
                <a:uLnTx/>
                <a:uFillTx/>
                <a:ea typeface="+mn-ea"/>
                <a:cs typeface="Arial"/>
              </a:rPr>
              <a:t>стандартами </a:t>
            </a:r>
            <a:r>
              <a:rPr kumimoji="0" sz="1050" u="none" strike="noStrike" kern="1200" cap="none" spc="-5" normalizeH="0" baseline="0" noProof="0" dirty="0">
                <a:ln>
                  <a:noFill/>
                </a:ln>
                <a:effectLst/>
                <a:uLnTx/>
                <a:uFillTx/>
                <a:ea typeface="+mn-ea"/>
                <a:cs typeface="Arial"/>
              </a:rPr>
              <a:t>медицинской </a:t>
            </a:r>
            <a:r>
              <a:rPr kumimoji="0" sz="1050" u="none" strike="noStrike" kern="1200" cap="none" spc="0" normalizeH="0" baseline="0" noProof="0" dirty="0">
                <a:ln>
                  <a:noFill/>
                </a:ln>
                <a:effectLst/>
                <a:uLnTx/>
                <a:uFillTx/>
                <a:ea typeface="+mn-ea"/>
                <a:cs typeface="Arial"/>
              </a:rPr>
              <a:t>помощи по </a:t>
            </a:r>
            <a:r>
              <a:rPr kumimoji="0" sz="1050" u="none" strike="noStrike" kern="1200" cap="none" spc="-10" normalizeH="0" baseline="0" noProof="0" dirty="0">
                <a:ln>
                  <a:noFill/>
                </a:ln>
                <a:effectLst/>
                <a:uLnTx/>
                <a:uFillTx/>
                <a:ea typeface="+mn-ea"/>
                <a:cs typeface="Arial"/>
              </a:rPr>
              <a:t>рецептам врача (фельдшера) </a:t>
            </a:r>
            <a:r>
              <a:rPr kumimoji="0" sz="1050" u="none" strike="noStrike" kern="1200" cap="none" spc="-5" normalizeH="0" baseline="0" noProof="0" dirty="0">
                <a:ln>
                  <a:noFill/>
                </a:ln>
                <a:effectLst/>
                <a:uLnTx/>
                <a:uFillTx/>
                <a:ea typeface="+mn-ea"/>
                <a:cs typeface="Arial"/>
              </a:rPr>
              <a:t>лекарственными препаратами для </a:t>
            </a:r>
            <a:r>
              <a:rPr kumimoji="0" sz="1050" u="none" strike="noStrike" kern="1200" cap="none" spc="-10" normalizeH="0" baseline="0" noProof="0" dirty="0">
                <a:ln>
                  <a:noFill/>
                </a:ln>
                <a:effectLst/>
                <a:uLnTx/>
                <a:uFillTx/>
                <a:ea typeface="+mn-ea"/>
                <a:cs typeface="Arial"/>
              </a:rPr>
              <a:t>медицинского </a:t>
            </a:r>
            <a:r>
              <a:rPr kumimoji="0" sz="1050" u="none" strike="noStrike" kern="1200" cap="none" spc="0" normalizeH="0" baseline="0" noProof="0" dirty="0">
                <a:ln>
                  <a:noFill/>
                </a:ln>
                <a:effectLst/>
                <a:uLnTx/>
                <a:uFillTx/>
                <a:ea typeface="+mn-ea"/>
                <a:cs typeface="Arial"/>
              </a:rPr>
              <a:t>применения, </a:t>
            </a:r>
            <a:r>
              <a:rPr kumimoji="0" sz="1050" u="none" strike="noStrike" kern="1200" cap="none" spc="-10" normalizeH="0" baseline="0" noProof="0" dirty="0">
                <a:ln>
                  <a:noFill/>
                </a:ln>
                <a:effectLst/>
                <a:uLnTx/>
                <a:uFillTx/>
                <a:ea typeface="+mn-ea"/>
                <a:cs typeface="Arial"/>
              </a:rPr>
              <a:t>медицинскими изделиями, </a:t>
            </a:r>
            <a:r>
              <a:rPr kumimoji="0" sz="1050" u="none" strike="noStrike" kern="1200" cap="none" spc="0" normalizeH="0" baseline="0" noProof="0" dirty="0">
                <a:ln>
                  <a:noFill/>
                </a:ln>
                <a:effectLst/>
                <a:uLnTx/>
                <a:uFillTx/>
                <a:ea typeface="+mn-ea"/>
                <a:cs typeface="Arial"/>
              </a:rPr>
              <a:t>а </a:t>
            </a:r>
            <a:r>
              <a:rPr kumimoji="0" sz="1050" u="none" strike="noStrike" kern="1200" cap="none" spc="-10" normalizeH="0" baseline="0" noProof="0" dirty="0">
                <a:ln>
                  <a:noFill/>
                </a:ln>
                <a:effectLst/>
                <a:uLnTx/>
                <a:uFillTx/>
                <a:ea typeface="+mn-ea"/>
                <a:cs typeface="Arial"/>
              </a:rPr>
              <a:t>также </a:t>
            </a:r>
            <a:r>
              <a:rPr kumimoji="0" sz="1050" u="none" strike="noStrike" kern="1200" cap="none" spc="-5" normalizeH="0" baseline="0" noProof="0" dirty="0">
                <a:ln>
                  <a:noFill/>
                </a:ln>
                <a:effectLst/>
                <a:uLnTx/>
                <a:uFillTx/>
                <a:ea typeface="+mn-ea"/>
                <a:cs typeface="Arial"/>
              </a:rPr>
              <a:t>специализированными  продуктами </a:t>
            </a:r>
            <a:r>
              <a:rPr kumimoji="0" sz="1050" u="none" strike="noStrike" kern="1200" cap="none" spc="-10" normalizeH="0" baseline="0" noProof="0" dirty="0">
                <a:ln>
                  <a:noFill/>
                </a:ln>
                <a:effectLst/>
                <a:uLnTx/>
                <a:uFillTx/>
                <a:ea typeface="+mn-ea"/>
                <a:cs typeface="Arial"/>
              </a:rPr>
              <a:t>лечебного </a:t>
            </a:r>
            <a:r>
              <a:rPr kumimoji="0" sz="1050" u="none" strike="noStrike" kern="1200" cap="none" spc="-5" normalizeH="0" baseline="0" noProof="0" dirty="0">
                <a:ln>
                  <a:noFill/>
                </a:ln>
                <a:effectLst/>
                <a:uLnTx/>
                <a:uFillTx/>
                <a:ea typeface="+mn-ea"/>
                <a:cs typeface="Arial"/>
              </a:rPr>
              <a:t>питания для </a:t>
            </a:r>
            <a:r>
              <a:rPr kumimoji="0" sz="1050" u="none" strike="noStrike" kern="1200" cap="none" spc="-10" normalizeH="0" baseline="0" noProof="0" dirty="0">
                <a:ln>
                  <a:noFill/>
                </a:ln>
                <a:effectLst/>
                <a:uLnTx/>
                <a:uFillTx/>
                <a:ea typeface="+mn-ea"/>
                <a:cs typeface="Arial"/>
              </a:rPr>
              <a:t>детей-инвалидов, </a:t>
            </a:r>
            <a:r>
              <a:rPr kumimoji="0" sz="1050" u="none" strike="noStrike" kern="1200" cap="none" spc="0" normalizeH="0" baseline="0" noProof="0" dirty="0">
                <a:ln>
                  <a:noFill/>
                </a:ln>
                <a:effectLst/>
                <a:uLnTx/>
                <a:uFillTx/>
                <a:ea typeface="+mn-ea"/>
                <a:cs typeface="Arial"/>
              </a:rPr>
              <a:t>в </a:t>
            </a:r>
            <a:r>
              <a:rPr kumimoji="0" sz="1050" u="none" strike="noStrike" kern="1200" cap="none" spc="-5" normalizeH="0" baseline="0" noProof="0" dirty="0">
                <a:ln>
                  <a:noFill/>
                </a:ln>
                <a:effectLst/>
                <a:uLnTx/>
                <a:uFillTx/>
                <a:ea typeface="+mn-ea"/>
                <a:cs typeface="Arial"/>
              </a:rPr>
              <a:t>2022</a:t>
            </a:r>
            <a:r>
              <a:rPr kumimoji="0" sz="1050" u="none" strike="noStrike" kern="1200" cap="none" spc="0" normalizeH="0" baseline="0" noProof="0" dirty="0">
                <a:ln>
                  <a:noFill/>
                </a:ln>
                <a:effectLst/>
                <a:uLnTx/>
                <a:uFillTx/>
                <a:ea typeface="+mn-ea"/>
                <a:cs typeface="Arial"/>
              </a:rPr>
              <a:t> </a:t>
            </a:r>
            <a:r>
              <a:rPr kumimoji="0" sz="1050" u="none" strike="noStrike" kern="1200" cap="none" spc="-10" normalizeH="0" baseline="0" noProof="0" dirty="0">
                <a:ln>
                  <a:noFill/>
                </a:ln>
                <a:effectLst/>
                <a:uLnTx/>
                <a:uFillTx/>
                <a:ea typeface="+mn-ea"/>
                <a:cs typeface="Arial"/>
              </a:rPr>
              <a:t>году".</a:t>
            </a:r>
            <a:endParaRPr kumimoji="0" sz="1050" u="none" strike="noStrike" kern="1200" cap="none" spc="0" normalizeH="0" baseline="0" noProof="0" dirty="0">
              <a:ln>
                <a:noFill/>
              </a:ln>
              <a:effectLst/>
              <a:uLnTx/>
              <a:uFillTx/>
              <a:ea typeface="+mn-ea"/>
              <a:cs typeface="Arial"/>
            </a:endParaRPr>
          </a:p>
        </p:txBody>
      </p:sp>
      <p:sp>
        <p:nvSpPr>
          <p:cNvPr id="17" name="Заголовок 16">
            <a:extLst>
              <a:ext uri="{FF2B5EF4-FFF2-40B4-BE49-F238E27FC236}">
                <a16:creationId xmlns:a16="http://schemas.microsoft.com/office/drawing/2014/main" id="{D214BDBA-8715-5B4E-23F5-2E87AC2BDCF8}"/>
              </a:ext>
            </a:extLst>
          </p:cNvPr>
          <p:cNvSpPr>
            <a:spLocks noGrp="1"/>
          </p:cNvSpPr>
          <p:nvPr>
            <p:ph type="title"/>
          </p:nvPr>
        </p:nvSpPr>
        <p:spPr>
          <a:xfrm>
            <a:off x="838200" y="122758"/>
            <a:ext cx="10515600" cy="1015577"/>
          </a:xfrm>
          <a:solidFill>
            <a:srgbClr val="C00000"/>
          </a:solidFill>
        </p:spPr>
        <p:txBody>
          <a:bodyPr>
            <a:normAutofit fontScale="90000"/>
          </a:bodyPr>
          <a:lstStyle/>
          <a:p>
            <a:r>
              <a:rPr kumimoji="0" lang="ru-RU" sz="3600" b="1" i="0" u="none" strike="noStrike" kern="1200" cap="none" spc="-10" normalizeH="0" baseline="0" noProof="0" dirty="0">
                <a:ln>
                  <a:noFill/>
                </a:ln>
                <a:solidFill>
                  <a:srgbClr val="FFFFFF"/>
                </a:solidFill>
                <a:effectLst>
                  <a:outerShdw blurRad="38100" dist="38100" dir="2700000" algn="tl">
                    <a:srgbClr val="000000">
                      <a:alpha val="43137"/>
                    </a:srgbClr>
                  </a:outerShdw>
                </a:effectLst>
                <a:uLnTx/>
                <a:uFillTx/>
                <a:ea typeface="+mn-ea"/>
                <a:cs typeface="Arial"/>
              </a:rPr>
              <a:t>Инвалид </a:t>
            </a:r>
            <a:r>
              <a:rPr kumimoji="0" lang="ru-RU" sz="3600" b="1" i="0" u="none" strike="noStrike" kern="1200" cap="none" spc="-5" normalizeH="0" baseline="0" noProof="0" dirty="0">
                <a:ln>
                  <a:noFill/>
                </a:ln>
                <a:solidFill>
                  <a:srgbClr val="FFFFFF"/>
                </a:solidFill>
                <a:effectLst>
                  <a:outerShdw blurRad="38100" dist="38100" dir="2700000" algn="tl">
                    <a:srgbClr val="000000">
                      <a:alpha val="43137"/>
                    </a:srgbClr>
                  </a:outerShdw>
                </a:effectLst>
                <a:uLnTx/>
                <a:uFillTx/>
                <a:ea typeface="+mn-ea"/>
                <a:cs typeface="Arial"/>
              </a:rPr>
              <a:t>любой</a:t>
            </a:r>
            <a:r>
              <a:rPr kumimoji="0" lang="ru-RU" sz="3600" b="1" i="0" u="none" strike="noStrike" kern="1200" cap="none" spc="-60" normalizeH="0" baseline="0" noProof="0" dirty="0">
                <a:ln>
                  <a:noFill/>
                </a:ln>
                <a:solidFill>
                  <a:srgbClr val="FFFFFF"/>
                </a:solidFill>
                <a:effectLst>
                  <a:outerShdw blurRad="38100" dist="38100" dir="2700000" algn="tl">
                    <a:srgbClr val="000000">
                      <a:alpha val="43137"/>
                    </a:srgbClr>
                  </a:outerShdw>
                </a:effectLst>
                <a:uLnTx/>
                <a:uFillTx/>
                <a:ea typeface="+mn-ea"/>
                <a:cs typeface="Arial"/>
              </a:rPr>
              <a:t> </a:t>
            </a:r>
            <a:r>
              <a:rPr kumimoji="0" lang="ru-RU" sz="3600" b="1" i="0" u="none" strike="noStrike" kern="1200" cap="none" spc="-5" normalizeH="0" baseline="0" noProof="0" dirty="0">
                <a:ln>
                  <a:noFill/>
                </a:ln>
                <a:solidFill>
                  <a:srgbClr val="FFFFFF"/>
                </a:solidFill>
                <a:effectLst>
                  <a:outerShdw blurRad="38100" dist="38100" dir="2700000" algn="tl">
                    <a:srgbClr val="000000">
                      <a:alpha val="43137"/>
                    </a:srgbClr>
                  </a:outerShdw>
                </a:effectLst>
                <a:uLnTx/>
                <a:uFillTx/>
                <a:ea typeface="+mn-ea"/>
                <a:cs typeface="Arial"/>
              </a:rPr>
              <a:t>группы  </a:t>
            </a:r>
            <a:r>
              <a:rPr kumimoji="0" lang="ru-RU" sz="36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ea typeface="+mn-ea"/>
                <a:cs typeface="Arial"/>
              </a:rPr>
              <a:t>и по </a:t>
            </a:r>
            <a:r>
              <a:rPr kumimoji="0" lang="ru-RU" sz="3600" b="1" i="0" u="none" strike="noStrike" kern="1200" cap="none" spc="-5" normalizeH="0" baseline="0" noProof="0" dirty="0">
                <a:ln>
                  <a:noFill/>
                </a:ln>
                <a:solidFill>
                  <a:srgbClr val="FFFFFF"/>
                </a:solidFill>
                <a:effectLst>
                  <a:outerShdw blurRad="38100" dist="38100" dir="2700000" algn="tl">
                    <a:srgbClr val="000000">
                      <a:alpha val="43137"/>
                    </a:srgbClr>
                  </a:outerShdw>
                </a:effectLst>
                <a:uLnTx/>
                <a:uFillTx/>
                <a:ea typeface="+mn-ea"/>
                <a:cs typeface="Arial"/>
              </a:rPr>
              <a:t>любой </a:t>
            </a:r>
            <a:r>
              <a:rPr kumimoji="0" lang="ru-RU" sz="36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ea typeface="+mn-ea"/>
                <a:cs typeface="Arial"/>
              </a:rPr>
              <a:t>причине может  </a:t>
            </a:r>
            <a:r>
              <a:rPr kumimoji="0" lang="ru-RU" sz="3600" b="1" i="0" u="none" strike="noStrike" kern="1200" cap="none" spc="-10" normalizeH="0" baseline="0" noProof="0" dirty="0">
                <a:ln>
                  <a:noFill/>
                </a:ln>
                <a:solidFill>
                  <a:srgbClr val="FFFFFF"/>
                </a:solidFill>
                <a:effectLst>
                  <a:outerShdw blurRad="38100" dist="38100" dir="2700000" algn="tl">
                    <a:srgbClr val="000000">
                      <a:alpha val="43137"/>
                    </a:srgbClr>
                  </a:outerShdw>
                </a:effectLst>
                <a:uLnTx/>
                <a:uFillTx/>
                <a:ea typeface="+mn-ea"/>
                <a:cs typeface="Arial"/>
              </a:rPr>
              <a:t>монетизировать  льготу</a:t>
            </a:r>
            <a:endParaRPr lang="ru-RU" sz="3200" b="1" dirty="0">
              <a:effectLst>
                <a:outerShdw blurRad="38100" dist="38100" dir="2700000" algn="tl">
                  <a:srgbClr val="000000">
                    <a:alpha val="43137"/>
                  </a:srgbClr>
                </a:outerShdw>
              </a:effectLst>
            </a:endParaRPr>
          </a:p>
        </p:txBody>
      </p:sp>
      <p:sp>
        <p:nvSpPr>
          <p:cNvPr id="18" name="object 9">
            <a:extLst>
              <a:ext uri="{FF2B5EF4-FFF2-40B4-BE49-F238E27FC236}">
                <a16:creationId xmlns:a16="http://schemas.microsoft.com/office/drawing/2014/main" id="{BF42ECE5-58AF-B076-0430-3EB1ADFC31C1}"/>
              </a:ext>
            </a:extLst>
          </p:cNvPr>
          <p:cNvSpPr txBox="1"/>
          <p:nvPr/>
        </p:nvSpPr>
        <p:spPr>
          <a:xfrm>
            <a:off x="1167881" y="4167519"/>
            <a:ext cx="10316547" cy="1305486"/>
          </a:xfrm>
          <a:prstGeom prst="rect">
            <a:avLst/>
          </a:prstGeom>
        </p:spPr>
        <p:txBody>
          <a:bodyPr vert="horz" wrap="square" lIns="0" tIns="12700" rIns="0" bIns="0" rtlCol="0">
            <a:spAutoFit/>
          </a:bodyPr>
          <a:lstStyle/>
          <a:p>
            <a:pPr marL="12700" marR="5080" lvl="0" indent="0" algn="l" defTabSz="914400" rtl="0" eaLnBrk="1" fontAlgn="auto" latinLnBrk="0" hangingPunct="1">
              <a:lnSpc>
                <a:spcPct val="100000"/>
              </a:lnSpc>
              <a:spcBef>
                <a:spcPts val="100"/>
              </a:spcBef>
              <a:spcAft>
                <a:spcPts val="0"/>
              </a:spcAft>
              <a:buClrTx/>
              <a:buSzTx/>
              <a:buFontTx/>
              <a:buNone/>
              <a:tabLst/>
              <a:defRPr/>
            </a:pPr>
            <a:r>
              <a:rPr kumimoji="0" sz="2800" b="0" i="0" u="none" strike="noStrike" kern="1200" cap="none" spc="-15" normalizeH="0" baseline="0" noProof="0" dirty="0">
                <a:ln>
                  <a:noFill/>
                </a:ln>
                <a:solidFill>
                  <a:prstClr val="black"/>
                </a:solidFill>
                <a:effectLst/>
                <a:uLnTx/>
                <a:uFillTx/>
                <a:ea typeface="+mn-ea"/>
                <a:cs typeface="Arial"/>
              </a:rPr>
              <a:t>Необходимо</a:t>
            </a:r>
            <a:r>
              <a:rPr kumimoji="0" sz="2800" b="0" i="0" u="none" strike="noStrike" kern="1200" cap="none" spc="-75" normalizeH="0" baseline="0" noProof="0" dirty="0">
                <a:ln>
                  <a:noFill/>
                </a:ln>
                <a:solidFill>
                  <a:prstClr val="black"/>
                </a:solidFill>
                <a:effectLst/>
                <a:uLnTx/>
                <a:uFillTx/>
                <a:ea typeface="+mn-ea"/>
                <a:cs typeface="Arial"/>
              </a:rPr>
              <a:t> </a:t>
            </a:r>
            <a:r>
              <a:rPr kumimoji="0" sz="2800" b="0" i="0" u="none" strike="noStrike" kern="1200" cap="none" spc="-5" normalizeH="0" baseline="0" noProof="0" dirty="0">
                <a:ln>
                  <a:noFill/>
                </a:ln>
                <a:solidFill>
                  <a:prstClr val="black"/>
                </a:solidFill>
                <a:effectLst/>
                <a:uLnTx/>
                <a:uFillTx/>
                <a:ea typeface="+mn-ea"/>
                <a:cs typeface="Arial"/>
              </a:rPr>
              <a:t>проинформировать  пациента </a:t>
            </a:r>
            <a:r>
              <a:rPr kumimoji="0" sz="2800" b="0" i="0" u="none" strike="noStrike" kern="1200" cap="none" spc="0" normalizeH="0" baseline="0" noProof="0" dirty="0">
                <a:ln>
                  <a:noFill/>
                </a:ln>
                <a:solidFill>
                  <a:prstClr val="black"/>
                </a:solidFill>
                <a:effectLst/>
                <a:uLnTx/>
                <a:uFillTx/>
                <a:ea typeface="+mn-ea"/>
                <a:cs typeface="Arial"/>
              </a:rPr>
              <a:t>о </a:t>
            </a:r>
            <a:r>
              <a:rPr kumimoji="0" sz="2800" b="0" i="0" u="none" strike="noStrike" kern="1200" cap="none" spc="-10" normalizeH="0" baseline="0" noProof="0" dirty="0">
                <a:ln>
                  <a:noFill/>
                </a:ln>
                <a:solidFill>
                  <a:prstClr val="black"/>
                </a:solidFill>
                <a:effectLst/>
                <a:uLnTx/>
                <a:uFillTx/>
                <a:ea typeface="+mn-ea"/>
                <a:cs typeface="Arial"/>
              </a:rPr>
              <a:t>том, что </a:t>
            </a:r>
            <a:r>
              <a:rPr kumimoji="0" sz="2800" b="0" i="0" u="none" strike="noStrike" kern="1200" cap="none" spc="-5" normalizeH="0" baseline="0" noProof="0" dirty="0">
                <a:ln>
                  <a:noFill/>
                </a:ln>
                <a:solidFill>
                  <a:prstClr val="black"/>
                </a:solidFill>
                <a:effectLst/>
                <a:uLnTx/>
                <a:uFillTx/>
                <a:ea typeface="+mn-ea"/>
                <a:cs typeface="Arial"/>
              </a:rPr>
              <a:t>можно  </a:t>
            </a:r>
            <a:r>
              <a:rPr kumimoji="0" sz="2800" b="0" i="0" u="none" strike="noStrike" kern="1200" cap="none" spc="-10" normalizeH="0" baseline="0" noProof="0" dirty="0">
                <a:ln>
                  <a:noFill/>
                </a:ln>
                <a:solidFill>
                  <a:prstClr val="black"/>
                </a:solidFill>
                <a:effectLst/>
                <a:uLnTx/>
                <a:uFillTx/>
                <a:ea typeface="+mn-ea"/>
                <a:cs typeface="Arial"/>
              </a:rPr>
              <a:t>вернуть </a:t>
            </a:r>
            <a:r>
              <a:rPr kumimoji="0" sz="2800" b="0" i="0" u="none" strike="noStrike" kern="1200" cap="none" spc="-5" normalizeH="0" baseline="0" noProof="0" dirty="0">
                <a:ln>
                  <a:noFill/>
                </a:ln>
                <a:solidFill>
                  <a:prstClr val="black"/>
                </a:solidFill>
                <a:effectLst/>
                <a:uLnTx/>
                <a:uFillTx/>
                <a:ea typeface="+mn-ea"/>
                <a:cs typeface="Arial"/>
              </a:rPr>
              <a:t>лекарственное  </a:t>
            </a:r>
            <a:r>
              <a:rPr kumimoji="0" sz="2800" b="0" i="0" u="none" strike="noStrike" kern="1200" cap="none" spc="-10" normalizeH="0" baseline="0" noProof="0" dirty="0">
                <a:ln>
                  <a:noFill/>
                </a:ln>
                <a:solidFill>
                  <a:prstClr val="black"/>
                </a:solidFill>
                <a:effectLst/>
                <a:uLnTx/>
                <a:uFillTx/>
                <a:ea typeface="+mn-ea"/>
                <a:cs typeface="Arial"/>
              </a:rPr>
              <a:t>обеспечение </a:t>
            </a:r>
            <a:r>
              <a:rPr kumimoji="0" sz="2800" b="0" i="0" u="none" strike="noStrike" kern="1200" cap="none" spc="-5" normalizeH="0" baseline="0" noProof="0" dirty="0">
                <a:ln>
                  <a:noFill/>
                </a:ln>
                <a:solidFill>
                  <a:prstClr val="black"/>
                </a:solidFill>
                <a:effectLst/>
                <a:uLnTx/>
                <a:uFillTx/>
                <a:ea typeface="+mn-ea"/>
                <a:cs typeface="Arial"/>
              </a:rPr>
              <a:t>на </a:t>
            </a:r>
            <a:r>
              <a:rPr kumimoji="0" sz="2800" b="0" i="0" u="none" strike="noStrike" kern="1200" cap="none" spc="-10" normalizeH="0" baseline="0" noProof="0" dirty="0">
                <a:ln>
                  <a:noFill/>
                </a:ln>
                <a:solidFill>
                  <a:prstClr val="black"/>
                </a:solidFill>
                <a:effectLst/>
                <a:uLnTx/>
                <a:uFillTx/>
                <a:ea typeface="+mn-ea"/>
                <a:cs typeface="Arial"/>
              </a:rPr>
              <a:t>следующий </a:t>
            </a:r>
            <a:r>
              <a:rPr kumimoji="0" sz="2800" b="0" i="0" u="none" strike="noStrike" kern="1200" cap="none" spc="-25" normalizeH="0" baseline="0" noProof="0" dirty="0">
                <a:ln>
                  <a:noFill/>
                </a:ln>
                <a:solidFill>
                  <a:prstClr val="black"/>
                </a:solidFill>
                <a:effectLst/>
                <a:uLnTx/>
                <a:uFillTx/>
                <a:ea typeface="+mn-ea"/>
                <a:cs typeface="Arial"/>
              </a:rPr>
              <a:t>год,  </a:t>
            </a:r>
            <a:r>
              <a:rPr kumimoji="0" sz="2800" b="0" i="0" u="none" strike="noStrike" kern="1200" cap="none" spc="-5" normalizeH="0" baseline="0" noProof="0" dirty="0">
                <a:ln>
                  <a:noFill/>
                </a:ln>
                <a:solidFill>
                  <a:prstClr val="black"/>
                </a:solidFill>
                <a:effectLst/>
                <a:uLnTx/>
                <a:uFillTx/>
                <a:ea typeface="+mn-ea"/>
                <a:cs typeface="Arial"/>
              </a:rPr>
              <a:t>написав </a:t>
            </a:r>
            <a:r>
              <a:rPr kumimoji="0" sz="2800" b="0" i="0" u="none" strike="noStrike" kern="1200" cap="none" spc="-10" normalizeH="0" baseline="0" noProof="0" dirty="0">
                <a:ln>
                  <a:noFill/>
                </a:ln>
                <a:solidFill>
                  <a:prstClr val="black"/>
                </a:solidFill>
                <a:effectLst/>
                <a:uLnTx/>
                <a:uFillTx/>
                <a:ea typeface="+mn-ea"/>
                <a:cs typeface="Arial"/>
              </a:rPr>
              <a:t>заявление </a:t>
            </a:r>
            <a:r>
              <a:rPr kumimoji="0" sz="2800" b="0" i="0" u="none" strike="noStrike" kern="1200" cap="none" spc="-5" normalizeH="0" baseline="0" noProof="0" dirty="0">
                <a:ln>
                  <a:noFill/>
                </a:ln>
                <a:solidFill>
                  <a:prstClr val="black"/>
                </a:solidFill>
                <a:effectLst/>
                <a:uLnTx/>
                <a:uFillTx/>
                <a:ea typeface="+mn-ea"/>
                <a:cs typeface="Arial"/>
              </a:rPr>
              <a:t>до </a:t>
            </a:r>
            <a:r>
              <a:rPr kumimoji="0" sz="2800" b="0" i="0" u="none" strike="noStrike" kern="1200" cap="none" spc="0" normalizeH="0" baseline="0" noProof="0" dirty="0">
                <a:ln>
                  <a:noFill/>
                </a:ln>
                <a:solidFill>
                  <a:prstClr val="black"/>
                </a:solidFill>
                <a:effectLst/>
                <a:uLnTx/>
                <a:uFillTx/>
                <a:ea typeface="+mn-ea"/>
                <a:cs typeface="Arial"/>
              </a:rPr>
              <a:t>1 </a:t>
            </a:r>
            <a:r>
              <a:rPr kumimoji="0" sz="2800" b="0" i="0" u="none" strike="noStrike" kern="1200" cap="none" spc="-5" normalizeH="0" baseline="0" noProof="0" dirty="0">
                <a:ln>
                  <a:noFill/>
                </a:ln>
                <a:solidFill>
                  <a:prstClr val="black"/>
                </a:solidFill>
                <a:effectLst/>
                <a:uLnTx/>
                <a:uFillTx/>
                <a:ea typeface="+mn-ea"/>
                <a:cs typeface="Arial"/>
              </a:rPr>
              <a:t>октября  </a:t>
            </a:r>
            <a:r>
              <a:rPr kumimoji="0" sz="2800" b="0" i="0" u="none" strike="noStrike" kern="1200" cap="none" spc="-10" normalizeH="0" baseline="0" noProof="0" dirty="0">
                <a:ln>
                  <a:noFill/>
                </a:ln>
                <a:solidFill>
                  <a:prstClr val="black"/>
                </a:solidFill>
                <a:effectLst/>
                <a:uLnTx/>
                <a:uFillTx/>
                <a:ea typeface="+mn-ea"/>
                <a:cs typeface="Arial"/>
              </a:rPr>
              <a:t>текущего </a:t>
            </a:r>
            <a:r>
              <a:rPr kumimoji="0" sz="2800" b="0" i="0" u="none" strike="noStrike" kern="1200" cap="none" spc="-25" normalizeH="0" baseline="0" noProof="0" dirty="0">
                <a:ln>
                  <a:noFill/>
                </a:ln>
                <a:solidFill>
                  <a:prstClr val="black"/>
                </a:solidFill>
                <a:effectLst/>
                <a:uLnTx/>
                <a:uFillTx/>
                <a:ea typeface="+mn-ea"/>
                <a:cs typeface="Arial"/>
              </a:rPr>
              <a:t>года</a:t>
            </a:r>
            <a:endParaRPr kumimoji="0" sz="2800" b="0" i="0" u="none" strike="noStrike" kern="1200" cap="none" spc="0" normalizeH="0" baseline="0" noProof="0" dirty="0">
              <a:ln>
                <a:noFill/>
              </a:ln>
              <a:solidFill>
                <a:prstClr val="black"/>
              </a:solidFill>
              <a:effectLst/>
              <a:uLnTx/>
              <a:uFillTx/>
              <a:ea typeface="+mn-ea"/>
              <a:cs typeface="Arial"/>
            </a:endParaRPr>
          </a:p>
        </p:txBody>
      </p:sp>
      <p:sp>
        <p:nvSpPr>
          <p:cNvPr id="2" name="TextBox 1">
            <a:extLst>
              <a:ext uri="{FF2B5EF4-FFF2-40B4-BE49-F238E27FC236}">
                <a16:creationId xmlns:a16="http://schemas.microsoft.com/office/drawing/2014/main" id="{45246E5A-AEB9-B4EA-5E83-09586A61D441}"/>
              </a:ext>
            </a:extLst>
          </p:cNvPr>
          <p:cNvSpPr txBox="1"/>
          <p:nvPr/>
        </p:nvSpPr>
        <p:spPr>
          <a:xfrm>
            <a:off x="855306" y="1138335"/>
            <a:ext cx="10384972" cy="1384995"/>
          </a:xfrm>
          <a:prstGeom prst="rect">
            <a:avLst/>
          </a:prstGeom>
          <a:noFill/>
        </p:spPr>
        <p:txBody>
          <a:bodyPr wrap="square" rtlCol="0">
            <a:spAutoFit/>
          </a:bodyPr>
          <a:lstStyle/>
          <a:p>
            <a:r>
              <a:rPr lang="ru-RU" sz="2800" dirty="0"/>
              <a:t>Необходимо объяснить нецелесообразность этого действия ,так как монетизация не покрывает необходимых расходов в случае возникновения серьезных кардиологических проблем</a:t>
            </a:r>
          </a:p>
        </p:txBody>
      </p:sp>
      <p:sp>
        <p:nvSpPr>
          <p:cNvPr id="3" name="Заголовок 16">
            <a:extLst>
              <a:ext uri="{FF2B5EF4-FFF2-40B4-BE49-F238E27FC236}">
                <a16:creationId xmlns:a16="http://schemas.microsoft.com/office/drawing/2014/main" id="{282253B2-088A-442A-8AAB-96889A4B60FC}"/>
              </a:ext>
            </a:extLst>
          </p:cNvPr>
          <p:cNvSpPr txBox="1">
            <a:spLocks/>
          </p:cNvSpPr>
          <p:nvPr/>
        </p:nvSpPr>
        <p:spPr>
          <a:xfrm>
            <a:off x="968828" y="2804249"/>
            <a:ext cx="10515600" cy="1363270"/>
          </a:xfrm>
          <a:prstGeom prst="rect">
            <a:avLst/>
          </a:prstGeom>
          <a:solidFill>
            <a:srgbClr val="C00000"/>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b="1" spc="-10" dirty="0">
                <a:solidFill>
                  <a:srgbClr val="FFFFFF"/>
                </a:solidFill>
                <a:effectLst>
                  <a:outerShdw blurRad="38100" dist="38100" dir="2700000" algn="tl">
                    <a:srgbClr val="000000">
                      <a:alpha val="43137"/>
                    </a:srgbClr>
                  </a:outerShdw>
                </a:effectLst>
                <a:ea typeface="+mn-ea"/>
                <a:cs typeface="Arial"/>
              </a:rPr>
              <a:t>Если инвалид </a:t>
            </a:r>
            <a:r>
              <a:rPr lang="ru-RU" sz="3200" b="1" spc="-5" dirty="0">
                <a:solidFill>
                  <a:srgbClr val="FFFFFF"/>
                </a:solidFill>
                <a:effectLst>
                  <a:outerShdw blurRad="38100" dist="38100" dir="2700000" algn="tl">
                    <a:srgbClr val="000000">
                      <a:alpha val="43137"/>
                    </a:srgbClr>
                  </a:outerShdw>
                </a:effectLst>
                <a:ea typeface="+mn-ea"/>
                <a:cs typeface="Arial"/>
              </a:rPr>
              <a:t>любой</a:t>
            </a:r>
            <a:r>
              <a:rPr lang="ru-RU" sz="3200" b="1" spc="-60" dirty="0">
                <a:solidFill>
                  <a:srgbClr val="FFFFFF"/>
                </a:solidFill>
                <a:effectLst>
                  <a:outerShdw blurRad="38100" dist="38100" dir="2700000" algn="tl">
                    <a:srgbClr val="000000">
                      <a:alpha val="43137"/>
                    </a:srgbClr>
                  </a:outerShdw>
                </a:effectLst>
                <a:ea typeface="+mn-ea"/>
                <a:cs typeface="Arial"/>
              </a:rPr>
              <a:t> </a:t>
            </a:r>
            <a:r>
              <a:rPr lang="ru-RU" sz="3200" b="1" spc="-5" dirty="0">
                <a:solidFill>
                  <a:srgbClr val="FFFFFF"/>
                </a:solidFill>
                <a:effectLst>
                  <a:outerShdw blurRad="38100" dist="38100" dir="2700000" algn="tl">
                    <a:srgbClr val="000000">
                      <a:alpha val="43137"/>
                    </a:srgbClr>
                  </a:outerShdw>
                </a:effectLst>
                <a:ea typeface="+mn-ea"/>
                <a:cs typeface="Arial"/>
              </a:rPr>
              <a:t>группы  </a:t>
            </a:r>
            <a:r>
              <a:rPr lang="ru-RU" sz="3200" b="1" dirty="0">
                <a:solidFill>
                  <a:srgbClr val="FFFFFF"/>
                </a:solidFill>
                <a:effectLst>
                  <a:outerShdw blurRad="38100" dist="38100" dir="2700000" algn="tl">
                    <a:srgbClr val="000000">
                      <a:alpha val="43137"/>
                    </a:srgbClr>
                  </a:outerShdw>
                </a:effectLst>
                <a:ea typeface="+mn-ea"/>
                <a:cs typeface="Arial"/>
              </a:rPr>
              <a:t>и по </a:t>
            </a:r>
            <a:r>
              <a:rPr lang="ru-RU" sz="3200" b="1" spc="-5" dirty="0">
                <a:solidFill>
                  <a:srgbClr val="FFFFFF"/>
                </a:solidFill>
                <a:effectLst>
                  <a:outerShdw blurRad="38100" dist="38100" dir="2700000" algn="tl">
                    <a:srgbClr val="000000">
                      <a:alpha val="43137"/>
                    </a:srgbClr>
                  </a:outerShdw>
                </a:effectLst>
                <a:ea typeface="+mn-ea"/>
                <a:cs typeface="Arial"/>
              </a:rPr>
              <a:t>любой </a:t>
            </a:r>
            <a:r>
              <a:rPr lang="ru-RU" sz="3200" b="1" dirty="0">
                <a:solidFill>
                  <a:srgbClr val="FFFFFF"/>
                </a:solidFill>
                <a:effectLst>
                  <a:outerShdw blurRad="38100" dist="38100" dir="2700000" algn="tl">
                    <a:srgbClr val="000000">
                      <a:alpha val="43137"/>
                    </a:srgbClr>
                  </a:outerShdw>
                </a:effectLst>
                <a:ea typeface="+mn-ea"/>
                <a:cs typeface="Arial"/>
              </a:rPr>
              <a:t>причине </a:t>
            </a:r>
            <a:r>
              <a:rPr lang="ru-RU" sz="3600" b="1" spc="-10" dirty="0">
                <a:solidFill>
                  <a:srgbClr val="FFFFFF"/>
                </a:solidFill>
                <a:effectLst>
                  <a:outerShdw blurRad="38100" dist="38100" dir="2700000" algn="tl">
                    <a:srgbClr val="000000">
                      <a:alpha val="43137"/>
                    </a:srgbClr>
                  </a:outerShdw>
                </a:effectLst>
                <a:ea typeface="+mn-ea"/>
                <a:cs typeface="Arial"/>
              </a:rPr>
              <a:t>монетизировал </a:t>
            </a:r>
            <a:r>
              <a:rPr lang="ru-RU" sz="3200" b="1" spc="-10" dirty="0">
                <a:solidFill>
                  <a:srgbClr val="FFFFFF"/>
                </a:solidFill>
                <a:effectLst>
                  <a:outerShdw blurRad="38100" dist="38100" dir="2700000" algn="tl">
                    <a:srgbClr val="000000">
                      <a:alpha val="43137"/>
                    </a:srgbClr>
                  </a:outerShdw>
                </a:effectLst>
                <a:ea typeface="+mn-ea"/>
                <a:cs typeface="Arial"/>
              </a:rPr>
              <a:t>  льготу, но случилось неблагоприятное сердечно-сосудистое  событие</a:t>
            </a:r>
            <a:endParaRPr lang="ru-RU"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2365435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1515</Words>
  <Application>Microsoft Office PowerPoint</Application>
  <PresentationFormat>Широкоэкранный</PresentationFormat>
  <Paragraphs>192</Paragraphs>
  <Slides>8</Slides>
  <Notes>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8</vt:i4>
      </vt:variant>
    </vt:vector>
  </HeadingPairs>
  <TitlesOfParts>
    <vt:vector size="14" baseType="lpstr">
      <vt:lpstr>Arial</vt:lpstr>
      <vt:lpstr>Calibri</vt:lpstr>
      <vt:lpstr>Calibri Light</vt:lpstr>
      <vt:lpstr>gerbera_medium</vt:lpstr>
      <vt:lpstr>PT Sans</vt:lpstr>
      <vt:lpstr>Тема Office</vt:lpstr>
      <vt:lpstr>Нормативные документы по льготному лекарственному обеспечению</vt:lpstr>
      <vt:lpstr>Постановление Правительства РФ от 26 декабря 2017 г. N 1640 "Об утверждении государственной программы Российской Федерации "Развитие здравоохранения" С изменениями и дополнениями от: 1 марта, 20 ноября, 24 декабря 2018 г., 24 января, 14, 29 марта, 18 октября, 30 ноября 2019 г., 27 марта, 17 августа, 11, 23 декабря 2020 г., 31 марта, 24 июля, 24 декабря 2021 г., 24 марта, 22 апреля, 6 мая, 10 октября, 29 ноября, 16 декабря 2022 г. </vt:lpstr>
      <vt:lpstr>В приложении 8 пунктах 2 и 3 определено для кого предоставляются субсидии : </vt:lpstr>
      <vt:lpstr>Презентация PowerPoint</vt:lpstr>
      <vt:lpstr>Категории пациентов, которые могут получать лекарственную терапию по программе вторичной профилактики (ПРИКАЗ 639 н)</vt:lpstr>
      <vt:lpstr>Препараты, включенные в приказ МЗ РФ 639н</vt:lpstr>
      <vt:lpstr>На какой срок можно выписывать льготные лекарственные препараты</vt:lpstr>
      <vt:lpstr>Инвалид любой группы  и по любой причине может  монетизировать  льготу</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Нормативные документы по льготному лекарственному обеспечению</dc:title>
  <dc:creator>Мария Глезер</dc:creator>
  <cp:lastModifiedBy>Лазарева Анжелика</cp:lastModifiedBy>
  <cp:revision>2</cp:revision>
  <dcterms:created xsi:type="dcterms:W3CDTF">2023-04-25T17:05:52Z</dcterms:created>
  <dcterms:modified xsi:type="dcterms:W3CDTF">2023-10-18T05:52:18Z</dcterms:modified>
</cp:coreProperties>
</file>